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tags/tag35.xml" ContentType="application/vnd.openxmlformats-officedocument.presentationml.tags+xml"/>
  <Override PartName="/ppt/notesSlides/notesSlide44.xml" ContentType="application/vnd.openxmlformats-officedocument.presentationml.notesSlide+xml"/>
  <Override PartName="/ppt/tags/tag36.xml" ContentType="application/vnd.openxmlformats-officedocument.presentationml.tags+xml"/>
  <Override PartName="/ppt/notesSlides/notesSlide45.xml" ContentType="application/vnd.openxmlformats-officedocument.presentationml.notesSlide+xml"/>
  <Override PartName="/ppt/tags/tag37.xml" ContentType="application/vnd.openxmlformats-officedocument.presentationml.tags+xml"/>
  <Override PartName="/ppt/notesSlides/notesSlide46.xml" ContentType="application/vnd.openxmlformats-officedocument.presentationml.notesSlide+xml"/>
  <Override PartName="/ppt/tags/tag38.xml" ContentType="application/vnd.openxmlformats-officedocument.presentationml.tags+xml"/>
  <Override PartName="/ppt/notesSlides/notesSlide47.xml" ContentType="application/vnd.openxmlformats-officedocument.presentationml.notesSlide+xml"/>
  <Override PartName="/ppt/tags/tag39.xml" ContentType="application/vnd.openxmlformats-officedocument.presentationml.tags+xml"/>
  <Override PartName="/ppt/notesSlides/notesSlide48.xml" ContentType="application/vnd.openxmlformats-officedocument.presentationml.notesSlide+xml"/>
  <Override PartName="/ppt/tags/tag40.xml" ContentType="application/vnd.openxmlformats-officedocument.presentationml.tags+xml"/>
  <Override PartName="/ppt/notesSlides/notesSlide49.xml" ContentType="application/vnd.openxmlformats-officedocument.presentationml.notesSlide+xml"/>
  <Override PartName="/ppt/tags/tag41.xml" ContentType="application/vnd.openxmlformats-officedocument.presentationml.tags+xml"/>
  <Override PartName="/ppt/notesSlides/notesSlide50.xml" ContentType="application/vnd.openxmlformats-officedocument.presentationml.notesSlide+xml"/>
  <Override PartName="/ppt/tags/tag42.xml" ContentType="application/vnd.openxmlformats-officedocument.presentationml.tags+xml"/>
  <Override PartName="/ppt/notesSlides/notesSlide51.xml" ContentType="application/vnd.openxmlformats-officedocument.presentationml.notesSlide+xml"/>
  <Override PartName="/ppt/tags/tag43.xml" ContentType="application/vnd.openxmlformats-officedocument.presentationml.tags+xml"/>
  <Override PartName="/ppt/notesSlides/notesSlide52.xml" ContentType="application/vnd.openxmlformats-officedocument.presentationml.notesSlide+xml"/>
  <Override PartName="/ppt/tags/tag44.xml" ContentType="application/vnd.openxmlformats-officedocument.presentationml.tags+xml"/>
  <Override PartName="/ppt/notesSlides/notesSlide53.xml" ContentType="application/vnd.openxmlformats-officedocument.presentationml.notesSlide+xml"/>
  <Override PartName="/ppt/tags/tag4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6.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9" r:id="rId2"/>
    <p:sldId id="548" r:id="rId3"/>
    <p:sldId id="504" r:id="rId4"/>
    <p:sldId id="521" r:id="rId5"/>
    <p:sldId id="333" r:id="rId6"/>
    <p:sldId id="327" r:id="rId7"/>
    <p:sldId id="522" r:id="rId8"/>
    <p:sldId id="430" r:id="rId9"/>
    <p:sldId id="542" r:id="rId10"/>
    <p:sldId id="523" r:id="rId11"/>
    <p:sldId id="488" r:id="rId12"/>
    <p:sldId id="489" r:id="rId13"/>
    <p:sldId id="569" r:id="rId14"/>
    <p:sldId id="490" r:id="rId15"/>
    <p:sldId id="491" r:id="rId16"/>
    <p:sldId id="492" r:id="rId17"/>
    <p:sldId id="437" r:id="rId18"/>
    <p:sldId id="335" r:id="rId19"/>
    <p:sldId id="570" r:id="rId20"/>
    <p:sldId id="431" r:id="rId21"/>
    <p:sldId id="432" r:id="rId22"/>
    <p:sldId id="433" r:id="rId23"/>
    <p:sldId id="434" r:id="rId24"/>
    <p:sldId id="334" r:id="rId25"/>
    <p:sldId id="554" r:id="rId26"/>
    <p:sldId id="524" r:id="rId27"/>
    <p:sldId id="336" r:id="rId28"/>
    <p:sldId id="338" r:id="rId29"/>
    <p:sldId id="556" r:id="rId30"/>
    <p:sldId id="441" r:id="rId31"/>
    <p:sldId id="442" r:id="rId32"/>
    <p:sldId id="526" r:id="rId33"/>
    <p:sldId id="337" r:id="rId34"/>
    <p:sldId id="555" r:id="rId35"/>
    <p:sldId id="527" r:id="rId36"/>
    <p:sldId id="530" r:id="rId37"/>
    <p:sldId id="531" r:id="rId38"/>
    <p:sldId id="534" r:id="rId39"/>
    <p:sldId id="535" r:id="rId40"/>
    <p:sldId id="536" r:id="rId41"/>
    <p:sldId id="532" r:id="rId42"/>
    <p:sldId id="538" r:id="rId43"/>
    <p:sldId id="537" r:id="rId44"/>
    <p:sldId id="528" r:id="rId45"/>
    <p:sldId id="539" r:id="rId46"/>
    <p:sldId id="541" r:id="rId47"/>
    <p:sldId id="544" r:id="rId48"/>
    <p:sldId id="545" r:id="rId49"/>
    <p:sldId id="546" r:id="rId50"/>
    <p:sldId id="550" r:id="rId51"/>
    <p:sldId id="551" r:id="rId52"/>
    <p:sldId id="552" r:id="rId53"/>
    <p:sldId id="553" r:id="rId54"/>
    <p:sldId id="345" r:id="rId55"/>
    <p:sldId id="568" r:id="rId56"/>
    <p:sldId id="37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8"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0" autoAdjust="0"/>
    <p:restoredTop sz="49352" autoAdjust="0"/>
  </p:normalViewPr>
  <p:slideViewPr>
    <p:cSldViewPr snapToGrid="0" snapToObjects="1">
      <p:cViewPr varScale="1">
        <p:scale>
          <a:sx n="32" d="100"/>
          <a:sy n="32" d="100"/>
        </p:scale>
        <p:origin x="1116" y="60"/>
      </p:cViewPr>
      <p:guideLst/>
    </p:cSldViewPr>
  </p:slideViewPr>
  <p:outlineViewPr>
    <p:cViewPr>
      <p:scale>
        <a:sx n="33" d="100"/>
        <a:sy n="33" d="100"/>
      </p:scale>
      <p:origin x="0" y="-4552"/>
    </p:cViewPr>
  </p:outlineViewPr>
  <p:notesTextViewPr>
    <p:cViewPr>
      <p:scale>
        <a:sx n="3" d="2"/>
        <a:sy n="3" d="2"/>
      </p:scale>
      <p:origin x="0" y="0"/>
    </p:cViewPr>
  </p:notesTextViewPr>
  <p:sorterViewPr>
    <p:cViewPr>
      <p:scale>
        <a:sx n="100" d="100"/>
        <a:sy n="100" d="100"/>
      </p:scale>
      <p:origin x="0" y="-14568"/>
    </p:cViewPr>
  </p:sorterViewPr>
  <p:notesViewPr>
    <p:cSldViewPr snapToGrid="0" snapToObjects="1">
      <p:cViewPr>
        <p:scale>
          <a:sx n="68" d="100"/>
          <a:sy n="68" d="100"/>
        </p:scale>
        <p:origin x="952" y="30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1/29/2020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Section 4 </a:t>
            </a:r>
            <a:r>
              <a:rPr lang="en-US" sz="1100" dirty="0"/>
              <a:t>– AWS Core Services - Database.</a:t>
            </a:r>
          </a:p>
        </p:txBody>
      </p:sp>
      <p:sp>
        <p:nvSpPr>
          <p:cNvPr id="4" name="Slide Number Placeholder 3">
            <a:extLst>
              <a:ext uri="{FF2B5EF4-FFF2-40B4-BE49-F238E27FC236}">
                <a16:creationId xmlns:a16="http://schemas.microsoft.com/office/drawing/2014/main" id="{8B19933E-17E6-F84D-8009-6023A0D583B1}"/>
              </a:ext>
            </a:extLst>
          </p:cNvPr>
          <p:cNvSpPr txBox="1">
            <a:spLocks/>
          </p:cNvSpPr>
          <p:nvPr/>
        </p:nvSpPr>
        <p:spPr>
          <a:xfrm>
            <a:off x="3884613" y="870426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a:t>
            </a:fld>
            <a:endParaRPr lang="en-US" dirty="0"/>
          </a:p>
        </p:txBody>
      </p:sp>
    </p:spTree>
    <p:extLst>
      <p:ext uri="{BB962C8B-B14F-4D97-AF65-F5344CB8AC3E}">
        <p14:creationId xmlns:p14="http://schemas.microsoft.com/office/powerpoint/2010/main" val="243618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RDS, you manage your application optimization, while AWS manages operating system installation and patching, database software installation and patching, automatic backups and high availability.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Scaling resources, managing power and servers, and performing maintenance is also covered by AWS.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Offloading these operations to the managed Amazon RDS service reduces your operational workload and the costs associated with your relational database. Now, let's go through a brief overview of the service and a few potential use cases. </a:t>
            </a:r>
          </a:p>
        </p:txBody>
      </p:sp>
      <p:sp>
        <p:nvSpPr>
          <p:cNvPr id="4" name="Slide Number Placeholder 3">
            <a:extLst>
              <a:ext uri="{FF2B5EF4-FFF2-40B4-BE49-F238E27FC236}">
                <a16:creationId xmlns:a16="http://schemas.microsoft.com/office/drawing/2014/main" id="{372EA5CE-9C33-5C4E-A0CE-E64E1E43887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10</a:t>
            </a:fld>
            <a:endParaRPr lang="en-US" dirty="0"/>
          </a:p>
        </p:txBody>
      </p:sp>
    </p:spTree>
    <p:extLst>
      <p:ext uri="{BB962C8B-B14F-4D97-AF65-F5344CB8AC3E}">
        <p14:creationId xmlns:p14="http://schemas.microsoft.com/office/powerpoint/2010/main" val="26036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basic building block of Amazon RDS is the database instance. A </a:t>
            </a:r>
            <a:r>
              <a:rPr lang="en-US" sz="1100" b="1" i="0" kern="1200" dirty="0">
                <a:solidFill>
                  <a:schemeClr val="tx1"/>
                </a:solidFill>
                <a:effectLst/>
                <a:latin typeface="+mn-lt"/>
                <a:ea typeface="+mn-ea"/>
                <a:cs typeface="+mn-cs"/>
              </a:rPr>
              <a:t>database instance </a:t>
            </a:r>
            <a:r>
              <a:rPr lang="en-US" sz="1100" kern="1200" dirty="0">
                <a:solidFill>
                  <a:schemeClr val="tx1"/>
                </a:solidFill>
                <a:effectLst/>
                <a:latin typeface="+mn-lt"/>
                <a:ea typeface="+mn-ea"/>
                <a:cs typeface="+mn-cs"/>
              </a:rPr>
              <a:t>is an isolated database environment that can contain multiple user-created databases and can be accessed by using the same tools and applications that you use with a standalone database instance. The resources found in a database instance are determined by its database instance class, and the type of storage is dictated by the type of disks.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Database instances and storage differ in performance characteristics and price, allowing you to tailor your performance and cost to the needs of your database. When you choose to create a database instance, you first have to specify which database engine to run. Amazon RDS currently supports six databases: MySQL, Amazon Aurora, Microsoft Sequel Server, PostgreSQL, MariaDB, and Oracle.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11</a:t>
            </a:fld>
            <a:endParaRPr lang="en-US" dirty="0"/>
          </a:p>
        </p:txBody>
      </p:sp>
    </p:spTree>
    <p:extLst>
      <p:ext uri="{BB962C8B-B14F-4D97-AF65-F5344CB8AC3E}">
        <p14:creationId xmlns:p14="http://schemas.microsoft.com/office/powerpoint/2010/main" val="37942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run an instance using </a:t>
            </a:r>
            <a:r>
              <a:rPr lang="en-US" sz="1100" b="1" kern="1200" dirty="0">
                <a:solidFill>
                  <a:schemeClr val="tx1"/>
                </a:solidFill>
                <a:effectLst/>
                <a:latin typeface="+mn-lt"/>
                <a:ea typeface="+mn-ea"/>
                <a:cs typeface="+mn-cs"/>
              </a:rPr>
              <a:t>Amazon Virtual Private Cloud (Amazon VPC). </a:t>
            </a:r>
            <a:r>
              <a:rPr lang="en-US" sz="1100" kern="1200" dirty="0">
                <a:solidFill>
                  <a:schemeClr val="tx1"/>
                </a:solidFill>
                <a:effectLst/>
                <a:latin typeface="+mn-lt"/>
                <a:ea typeface="+mn-ea"/>
                <a:cs typeface="+mn-cs"/>
              </a:rPr>
              <a:t>When you use an Amazon VPC, you have control over your virtual networking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select your own IP address range, create subnets, and configure routing and access control lists. The basic functionality of Amazon RDS is the same whether or not it is running in an Amazon VPC. Usually the database instance is isolated in a private subnet and is only made directly accessible to indicated application instances. Subnets in an Amazon VPC are associated with a single Availability Zone, so when you select the subnet, you're also choosing the Availability Zone or physical location for your database instance.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12</a:t>
            </a:fld>
            <a:endParaRPr lang="en-US" dirty="0"/>
          </a:p>
        </p:txBody>
      </p:sp>
    </p:spTree>
    <p:extLst>
      <p:ext uri="{BB962C8B-B14F-4D97-AF65-F5344CB8AC3E}">
        <p14:creationId xmlns:p14="http://schemas.microsoft.com/office/powerpoint/2010/main" val="35027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13</a:t>
            </a:fld>
            <a:endParaRPr lang="en-US" dirty="0"/>
          </a:p>
        </p:txBody>
      </p:sp>
    </p:spTree>
    <p:extLst>
      <p:ext uri="{BB962C8B-B14F-4D97-AF65-F5344CB8AC3E}">
        <p14:creationId xmlns:p14="http://schemas.microsoft.com/office/powerpoint/2010/main" val="3388653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of the most powerful features of Amazon RDS is the ability to configure your database instance for high availability with a multi-AZ deployment. Once configured, Amazon RDS automatically generates a standby copy of the database instance in another Availability Zone within the same Amazon VPC. After seeding the database copy, transactions are synchronously replicated to the standby copy. Running a database instance with multiple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Availability Zones can enhance availability during planned system maintenance and help protect your databases against database instance failure and Availability Zone disruption.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14</a:t>
            </a:fld>
            <a:endParaRPr lang="en-US" dirty="0"/>
          </a:p>
        </p:txBody>
      </p:sp>
    </p:spTree>
    <p:extLst>
      <p:ext uri="{BB962C8B-B14F-4D97-AF65-F5344CB8AC3E}">
        <p14:creationId xmlns:p14="http://schemas.microsoft.com/office/powerpoint/2010/main" val="241691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Therefore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f the master database instance fails, Amazon RDS automatically brings the standby database instance online as the new master. Because of the synchronous replication, there should be no data loss. Because your applications reference the database by name using RDS DNS endpoint, you don't need to change anything in your application code to use the standby copy for failover.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15</a:t>
            </a:fld>
            <a:endParaRPr lang="en-US" dirty="0"/>
          </a:p>
        </p:txBody>
      </p:sp>
    </p:spTree>
    <p:extLst>
      <p:ext uri="{BB962C8B-B14F-4D97-AF65-F5344CB8AC3E}">
        <p14:creationId xmlns:p14="http://schemas.microsoft.com/office/powerpoint/2010/main" val="1991782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also supports the creation of read replicas for MySQL, MariaDB, PostgreSQL, and Amazon Aurora. Updates made to the source database instance are asynchronously copied to the read replica instance. You can reduce the load on your source database instance by routing read queries from your applications to the read replica. Using read replicas, you can also scale out beyond the capacity constraints of a single database instance for read-heavy database workloads. Read replicas can also be promoted to become the master database instance, but due to the asynchronous replication, this requires manual action.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Read replicas can be created in a different region than the master database. This feature can help satisfy disaster recovery requirements or cut down on latency by directing reads to a read replica closer to the user. </a:t>
            </a:r>
          </a:p>
          <a:p>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16</a:t>
            </a:fld>
            <a:endParaRPr lang="en-US" dirty="0"/>
          </a:p>
        </p:txBody>
      </p:sp>
    </p:spTree>
    <p:extLst>
      <p:ext uri="{BB962C8B-B14F-4D97-AF65-F5344CB8AC3E}">
        <p14:creationId xmlns:p14="http://schemas.microsoft.com/office/powerpoint/2010/main" val="764965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ideal for web and mobile applications that need a database with high throughput, massive storage scalability, and high availability. Since Amazon RDS does not have any licensing constraints, it perfectly fits the variable usage pattern of these applications. When it comes to small and large e-commerce businesses, Amazon RDS provides a flexible, secured, and low-cost database solution for online sales and retailing. Mobile and online games require a database platform with high throughput and availability. Amazon RDS manages the database infrastructure, so game developers do</a:t>
            </a:r>
            <a:r>
              <a:rPr lang="en-US" sz="1100" kern="1200" baseline="0" dirty="0">
                <a:solidFill>
                  <a:schemeClr val="tx1"/>
                </a:solidFill>
                <a:effectLst/>
                <a:latin typeface="+mn-lt"/>
                <a:ea typeface="+mn-ea"/>
                <a:cs typeface="+mn-cs"/>
              </a:rPr>
              <a:t> no</a:t>
            </a:r>
            <a:r>
              <a:rPr lang="en-US" sz="1100" kern="1200" dirty="0">
                <a:solidFill>
                  <a:schemeClr val="tx1"/>
                </a:solidFill>
                <a:effectLst/>
                <a:latin typeface="+mn-lt"/>
                <a:ea typeface="+mn-ea"/>
                <a:cs typeface="+mn-cs"/>
              </a:rPr>
              <a:t>t have to worry about provisioning, scaling, or monitoring database servers. </a:t>
            </a:r>
          </a:p>
          <a:p>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17</a:t>
            </a:fld>
            <a:endParaRPr lang="en-US" dirty="0"/>
          </a:p>
        </p:txBody>
      </p:sp>
    </p:spTree>
    <p:extLst>
      <p:ext uri="{BB962C8B-B14F-4D97-AF65-F5344CB8AC3E}">
        <p14:creationId xmlns:p14="http://schemas.microsoft.com/office/powerpoint/2010/main" val="1350534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a:extLst>
              <a:ext uri="{FF2B5EF4-FFF2-40B4-BE49-F238E27FC236}">
                <a16:creationId xmlns:a16="http://schemas.microsoft.com/office/drawing/2014/main" id="{6E5C3FED-3BFD-E34A-9C4B-F4B648F93B7A}"/>
              </a:ext>
            </a:extLst>
          </p:cNvPr>
          <p:cNvSpPr txBox="1">
            <a:spLocks/>
          </p:cNvSpPr>
          <p:nvPr/>
        </p:nvSpPr>
        <p:spPr>
          <a:xfrm>
            <a:off x="3884613" y="870426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18</a:t>
            </a:fld>
            <a:endParaRPr lang="en-US" dirty="0"/>
          </a:p>
        </p:txBody>
      </p:sp>
    </p:spTree>
    <p:extLst>
      <p:ext uri="{BB962C8B-B14F-4D97-AF65-F5344CB8AC3E}">
        <p14:creationId xmlns:p14="http://schemas.microsoft.com/office/powerpoint/2010/main" val="313182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Use Amazon RDS when your app requires: </a:t>
            </a:r>
          </a:p>
          <a:p>
            <a:pPr marL="171450" lvl="0" indent="-171450">
              <a:buFont typeface="Arial" panose="020B0604020202020204" pitchFamily="34" charset="0"/>
              <a:buChar char="•"/>
            </a:pPr>
            <a:r>
              <a:rPr lang="en-US" sz="1100" dirty="0"/>
              <a:t>Complex transactions or complex queries</a:t>
            </a:r>
          </a:p>
          <a:p>
            <a:pPr marL="171450" lvl="0" indent="-171450">
              <a:buFont typeface="Arial" panose="020B0604020202020204" pitchFamily="34" charset="0"/>
              <a:buChar char="•"/>
            </a:pPr>
            <a:r>
              <a:rPr lang="en-US" sz="1100" dirty="0"/>
              <a:t>A medium to high query/write rate - up to 30K IOPS (15K reads + 15K writes)</a:t>
            </a:r>
          </a:p>
          <a:p>
            <a:pPr marL="171450" lvl="0" indent="-171450">
              <a:buFont typeface="Arial" panose="020B0604020202020204" pitchFamily="34" charset="0"/>
              <a:buChar char="•"/>
            </a:pPr>
            <a:r>
              <a:rPr lang="en-US" sz="1100" dirty="0"/>
              <a:t>No more than a single worker node/shard</a:t>
            </a:r>
          </a:p>
          <a:p>
            <a:pPr marL="171450" lvl="0" indent="-171450">
              <a:buFont typeface="Arial" panose="020B0604020202020204" pitchFamily="34" charset="0"/>
              <a:buChar char="•"/>
            </a:pPr>
            <a:r>
              <a:rPr lang="en-US" sz="1100" dirty="0"/>
              <a:t>High durability</a:t>
            </a:r>
          </a:p>
          <a:p>
            <a:r>
              <a:rPr lang="en-US" sz="1100" dirty="0"/>
              <a:t> </a:t>
            </a:r>
          </a:p>
          <a:p>
            <a:r>
              <a:rPr lang="en-US" sz="1100" dirty="0"/>
              <a:t>Do not use Amazon RDS when your app requires:</a:t>
            </a:r>
          </a:p>
          <a:p>
            <a:pPr marL="171450" lvl="0" indent="-171450">
              <a:buFont typeface="Arial" panose="020B0604020202020204" pitchFamily="34" charset="0"/>
              <a:buChar char="•"/>
            </a:pPr>
            <a:r>
              <a:rPr lang="en-US" sz="1100" dirty="0"/>
              <a:t>Massive read/write rates (for example 150,000 writes per second)</a:t>
            </a:r>
          </a:p>
          <a:p>
            <a:pPr marL="171450" lvl="0" indent="-171450">
              <a:buFont typeface="Arial" panose="020B0604020202020204" pitchFamily="34" charset="0"/>
              <a:buChar char="•"/>
            </a:pPr>
            <a:r>
              <a:rPr lang="en-US" sz="1100" dirty="0" err="1"/>
              <a:t>Sharding</a:t>
            </a:r>
            <a:r>
              <a:rPr lang="en-US" sz="1100" dirty="0"/>
              <a:t> due to high data size or throughput demands </a:t>
            </a:r>
          </a:p>
          <a:p>
            <a:pPr marL="171450" lvl="0" indent="-171450">
              <a:buFont typeface="Arial" panose="020B0604020202020204" pitchFamily="34" charset="0"/>
              <a:buChar char="•"/>
            </a:pPr>
            <a:r>
              <a:rPr lang="en-US" sz="1100" dirty="0"/>
              <a:t>Simple GET/PUT requests and queries that a NoSQL database can handle</a:t>
            </a:r>
          </a:p>
          <a:p>
            <a:pPr marL="171450" lvl="0" indent="-171450">
              <a:buFont typeface="Arial" panose="020B0604020202020204" pitchFamily="34" charset="0"/>
              <a:buChar char="•"/>
            </a:pPr>
            <a:r>
              <a:rPr lang="en-US" sz="1100" dirty="0"/>
              <a:t>Or, relational Database Management System (or RDBMS) customization</a:t>
            </a:r>
          </a:p>
          <a:p>
            <a:r>
              <a:rPr lang="en-US" sz="1100" dirty="0"/>
              <a:t> </a:t>
            </a:r>
          </a:p>
          <a:p>
            <a:r>
              <a:rPr lang="en-US" sz="1100" dirty="0"/>
              <a:t>For circumstances where you should not use Amazon RDS, consider either using a NoSQL database solution, such as DynamoDB or running your relational database engine on Amazon EC2 instances instead of Amazon RDS, which will provide you with more options for customizing your database.</a:t>
            </a:r>
          </a:p>
        </p:txBody>
      </p:sp>
      <p:sp>
        <p:nvSpPr>
          <p:cNvPr id="4" name="Slide Number Placeholder 3">
            <a:extLst>
              <a:ext uri="{FF2B5EF4-FFF2-40B4-BE49-F238E27FC236}">
                <a16:creationId xmlns:a16="http://schemas.microsoft.com/office/drawing/2014/main" id="{6E5C3FED-3BFD-E34A-9C4B-F4B648F93B7A}"/>
              </a:ext>
            </a:extLst>
          </p:cNvPr>
          <p:cNvSpPr txBox="1">
            <a:spLocks/>
          </p:cNvSpPr>
          <p:nvPr/>
        </p:nvSpPr>
        <p:spPr>
          <a:xfrm>
            <a:off x="3884613" y="870426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19</a:t>
            </a:fld>
            <a:endParaRPr lang="en-US" dirty="0"/>
          </a:p>
        </p:txBody>
      </p:sp>
    </p:spTree>
    <p:extLst>
      <p:ext uri="{BB962C8B-B14F-4D97-AF65-F5344CB8AC3E}">
        <p14:creationId xmlns:p14="http://schemas.microsoft.com/office/powerpoint/2010/main" val="5759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business world is constantly changing and evolving. By accurately recording, updating and tracking data on an efficient and regular basis, companies can leverage the immense potential from the insights obtained from their data. Database management systems are the crucial link for management of this data. Like other cloud services, cloud databases offer significant cost advantages over traditional database strategies.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module, we’ll review the Amazon Relational Database Service (or Amazon RDS), Amazon DynamoDB, Amazon Redshift and Amazon Aurora.</a:t>
            </a:r>
            <a:r>
              <a:rPr lang="en-US" sz="1100" dirty="0">
                <a:effectLst/>
              </a:rPr>
              <a:t> </a:t>
            </a:r>
            <a:endParaRPr lang="en-US" sz="1100" dirty="0"/>
          </a:p>
        </p:txBody>
      </p:sp>
      <p:sp>
        <p:nvSpPr>
          <p:cNvPr id="4" name="Slide Number Placeholder 3">
            <a:extLst>
              <a:ext uri="{FF2B5EF4-FFF2-40B4-BE49-F238E27FC236}">
                <a16:creationId xmlns:a16="http://schemas.microsoft.com/office/drawing/2014/main" id="{6B388DB3-1058-554E-96B1-516CFF9EFAA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a:t>
            </a:fld>
            <a:endParaRPr lang="en-US" dirty="0"/>
          </a:p>
        </p:txBody>
      </p:sp>
    </p:spTree>
    <p:extLst>
      <p:ext uri="{BB962C8B-B14F-4D97-AF65-F5344CB8AC3E}">
        <p14:creationId xmlns:p14="http://schemas.microsoft.com/office/powerpoint/2010/main" val="95915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When you begin to estimate the cost of Amazon RDS, you need to consider the clock hours of service time, which are resources that incur charges when they are running. For example, from the time you launch a database instance until you terminate the instance. </a:t>
            </a:r>
          </a:p>
          <a:p>
            <a:r>
              <a:rPr lang="en-US" sz="1100" dirty="0"/>
              <a:t> </a:t>
            </a:r>
          </a:p>
          <a:p>
            <a:r>
              <a:rPr lang="en-US" sz="1100" dirty="0"/>
              <a:t>Database characteristics should also be considered. The physical capacity of the database you choose will affect how much you are charged. Database characteristics vary depending on the database engine, size, and memory class. </a:t>
            </a:r>
          </a:p>
        </p:txBody>
      </p:sp>
      <p:sp>
        <p:nvSpPr>
          <p:cNvPr id="4" name="Slide Number Placeholder 3">
            <a:extLst>
              <a:ext uri="{FF2B5EF4-FFF2-40B4-BE49-F238E27FC236}">
                <a16:creationId xmlns:a16="http://schemas.microsoft.com/office/drawing/2014/main" id="{F064B263-67A3-064E-AC70-9D22B61835C0}"/>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20</a:t>
            </a:fld>
            <a:endParaRPr lang="en-US" dirty="0"/>
          </a:p>
        </p:txBody>
      </p:sp>
    </p:spTree>
    <p:extLst>
      <p:ext uri="{BB962C8B-B14F-4D97-AF65-F5344CB8AC3E}">
        <p14:creationId xmlns:p14="http://schemas.microsoft.com/office/powerpoint/2010/main" val="129813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Consider the database purchase type.  When you use on-demand database Instances, you pay for compute capacity for each hour your database instance runs, with no required minimum commitments. With Reserved Database Instances, you can make a low, one-time, up-front payment for each database Instance you wish to reserve for a 1-year or 3-year term. </a:t>
            </a:r>
          </a:p>
          <a:p>
            <a:r>
              <a:rPr lang="en-US" sz="1100" dirty="0"/>
              <a:t> </a:t>
            </a:r>
          </a:p>
          <a:p>
            <a:r>
              <a:rPr lang="en-US" sz="1100" dirty="0"/>
              <a:t>Also consider the number of database instances.  With Amazon RDS, you can provision multiple database instances to handle peak loads. </a:t>
            </a:r>
          </a:p>
        </p:txBody>
      </p:sp>
      <p:sp>
        <p:nvSpPr>
          <p:cNvPr id="4" name="Slide Number Placeholder 3">
            <a:extLst>
              <a:ext uri="{FF2B5EF4-FFF2-40B4-BE49-F238E27FC236}">
                <a16:creationId xmlns:a16="http://schemas.microsoft.com/office/drawing/2014/main" id="{8ADFB7A7-4C38-1144-8533-443164F94852}"/>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21</a:t>
            </a:fld>
            <a:endParaRPr lang="en-US" dirty="0"/>
          </a:p>
        </p:txBody>
      </p:sp>
    </p:spTree>
    <p:extLst>
      <p:ext uri="{BB962C8B-B14F-4D97-AF65-F5344CB8AC3E}">
        <p14:creationId xmlns:p14="http://schemas.microsoft.com/office/powerpoint/2010/main" val="334096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dirty="0"/>
              <a:t>Consider provisioned storage. There is no additional charge for backup storage of up to 100% of your provisioned database storage for an active database instance. After the database instance is terminated, backup storage is billed per gigabyte per month. </a:t>
            </a:r>
          </a:p>
          <a:p>
            <a:r>
              <a:rPr lang="en-US" sz="1100" dirty="0"/>
              <a:t> </a:t>
            </a:r>
          </a:p>
          <a:p>
            <a:r>
              <a:rPr lang="en-US" sz="1100" dirty="0"/>
              <a:t>Also consider the amount of backup storage in addition to the provisioned storage amount, which is billed per gigabyte, per month. </a:t>
            </a:r>
          </a:p>
        </p:txBody>
      </p:sp>
      <p:sp>
        <p:nvSpPr>
          <p:cNvPr id="4" name="Slide Number Placeholder 3">
            <a:extLst>
              <a:ext uri="{FF2B5EF4-FFF2-40B4-BE49-F238E27FC236}">
                <a16:creationId xmlns:a16="http://schemas.microsoft.com/office/drawing/2014/main" id="{E703E752-18B2-7649-8C68-3F5C811CB96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22</a:t>
            </a:fld>
            <a:endParaRPr lang="en-US" dirty="0"/>
          </a:p>
        </p:txBody>
      </p:sp>
    </p:spTree>
    <p:extLst>
      <p:ext uri="{BB962C8B-B14F-4D97-AF65-F5344CB8AC3E}">
        <p14:creationId xmlns:p14="http://schemas.microsoft.com/office/powerpoint/2010/main" val="4020911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685800" y="4400550"/>
            <a:ext cx="5676900" cy="3600450"/>
          </a:xfrm>
        </p:spPr>
        <p:txBody>
          <a:bodyPr/>
          <a:lstStyle/>
          <a:p>
            <a:r>
              <a:rPr lang="en-US" sz="1100" dirty="0"/>
              <a:t>You’ll want to consider the number of input and output requests made to the database.</a:t>
            </a:r>
          </a:p>
          <a:p>
            <a:r>
              <a:rPr lang="en-US" sz="1100" dirty="0"/>
              <a:t>  </a:t>
            </a:r>
          </a:p>
          <a:p>
            <a:r>
              <a:rPr lang="en-US" sz="1100" dirty="0"/>
              <a:t>Consider the deployment type, as you can deploy your DB instance to a single Availability Zone (which is analogous to a stand-alone data center) or multiple Availability Zones (which is analogous to secondary data center for enhanced availability and durability). Storage and input/output charges vary, depending on the number of Availability Zones you deploy to. </a:t>
            </a:r>
          </a:p>
          <a:p>
            <a:r>
              <a:rPr lang="en-US" sz="1100" dirty="0"/>
              <a:t> </a:t>
            </a:r>
          </a:p>
          <a:p>
            <a:r>
              <a:rPr lang="en-US" sz="1100" dirty="0"/>
              <a:t>Finally, consider data transfer. Inbound data transfer is free, and outbound data transfer costs are tiered. </a:t>
            </a:r>
          </a:p>
          <a:p>
            <a:r>
              <a:rPr lang="en-US" sz="1100" dirty="0"/>
              <a:t> </a:t>
            </a:r>
          </a:p>
          <a:p>
            <a:r>
              <a:rPr lang="en-US" sz="1100" dirty="0"/>
              <a:t>Depending on the needs for your application, it’s possible to optimize your costs for Amazon RDS database instances by purchasing reserved Amazon RDS database instances. To purchase Reserved Instances, you make a low, one-time payment for each instance you want to reserve and in turn receive a significant discount on the hourly usage charge for that instance.</a:t>
            </a:r>
          </a:p>
        </p:txBody>
      </p:sp>
      <p:sp>
        <p:nvSpPr>
          <p:cNvPr id="4" name="Slide Number Placeholder 3">
            <a:extLst>
              <a:ext uri="{FF2B5EF4-FFF2-40B4-BE49-F238E27FC236}">
                <a16:creationId xmlns:a16="http://schemas.microsoft.com/office/drawing/2014/main" id="{E29614A8-BF1E-2149-A3CC-D381845F12F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23</a:t>
            </a:fld>
            <a:endParaRPr lang="en-US" dirty="0"/>
          </a:p>
        </p:txBody>
      </p:sp>
    </p:spTree>
    <p:extLst>
      <p:ext uri="{BB962C8B-B14F-4D97-AF65-F5344CB8AC3E}">
        <p14:creationId xmlns:p14="http://schemas.microsoft.com/office/powerpoint/2010/main" val="390350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RDS is a web service that makes it easy to set up, operate, and scale a relational database in the cloud. It provides cost-efficient and resizable capacity while managing time-consuming database administration tasks, so you can focus on your applications and business.</a:t>
            </a:r>
          </a:p>
          <a:p>
            <a:r>
              <a:rPr lang="en-US" sz="1100" dirty="0"/>
              <a:t>Features include being a managed service, accessible via the console, AWS RDS CLI, or simple API calls. </a:t>
            </a:r>
          </a:p>
          <a:p>
            <a:r>
              <a:rPr lang="en-US" sz="1100" dirty="0"/>
              <a:t>It’s scalable for compute and storage with automated redundancy and backup available. </a:t>
            </a:r>
          </a:p>
          <a:p>
            <a:r>
              <a:rPr lang="en-US" sz="1100" dirty="0"/>
              <a:t>Supported database engines include Amazon Aurora, PostgreSQL, MySQL, MariaDB, ORACLE, and Microsoft SQL Server.</a:t>
            </a:r>
          </a:p>
          <a:p>
            <a:r>
              <a:rPr lang="en-US" sz="1100" dirty="0"/>
              <a:t> </a:t>
            </a:r>
          </a:p>
          <a:p>
            <a:r>
              <a:rPr lang="en-US" sz="1100" dirty="0"/>
              <a:t>Amazon RDS supports very demanding database applications. You can choose between two SSD-backed storage options: one optimized for high-performance OLTP applications, and the other for cost-effective general-purpose use. </a:t>
            </a:r>
          </a:p>
          <a:p>
            <a:r>
              <a:rPr lang="en-US" sz="1100" dirty="0"/>
              <a:t> </a:t>
            </a:r>
          </a:p>
          <a:p>
            <a:r>
              <a:rPr lang="en-US" sz="1100" dirty="0"/>
              <a:t>With Amazon RDS, you can scale your database’s compute and storage resources with no downtime and use the console, the Amazon RDS CLI, or simple API calls to manage the service. Amazon RDS runs on the same highly reliable infrastructure used by other Amazon web services. It also lets you run your database instances and Amazon VPC, which provides you with control and security. </a:t>
            </a:r>
          </a:p>
        </p:txBody>
      </p:sp>
      <p:sp>
        <p:nvSpPr>
          <p:cNvPr id="4" name="Slide Number Placeholder 3">
            <a:extLst>
              <a:ext uri="{FF2B5EF4-FFF2-40B4-BE49-F238E27FC236}">
                <a16:creationId xmlns:a16="http://schemas.microsoft.com/office/drawing/2014/main" id="{06E01C75-DD2A-5349-A525-DEB488B1D86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24</a:t>
            </a:fld>
            <a:endParaRPr lang="en-US" dirty="0"/>
          </a:p>
        </p:txBody>
      </p:sp>
    </p:spTree>
    <p:extLst>
      <p:ext uri="{BB962C8B-B14F-4D97-AF65-F5344CB8AC3E}">
        <p14:creationId xmlns:p14="http://schemas.microsoft.com/office/powerpoint/2010/main" val="2358030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Amazon RDS demonstration: Amazon Relational Database Service (RDS)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
        <p:nvSpPr>
          <p:cNvPr id="4" name="Slide Number Placeholder 3">
            <a:extLst>
              <a:ext uri="{FF2B5EF4-FFF2-40B4-BE49-F238E27FC236}">
                <a16:creationId xmlns:a16="http://schemas.microsoft.com/office/drawing/2014/main" id="{A938E1CD-1BE2-1548-B076-F6412BEC2902}"/>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25</a:t>
            </a:fld>
            <a:endParaRPr lang="en-US" dirty="0"/>
          </a:p>
        </p:txBody>
      </p:sp>
    </p:spTree>
    <p:extLst>
      <p:ext uri="{BB962C8B-B14F-4D97-AF65-F5344CB8AC3E}">
        <p14:creationId xmlns:p14="http://schemas.microsoft.com/office/powerpoint/2010/main" val="3712348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dirty="0"/>
              <a:t>Welcome to an introduction of Amazon DynamoDB, another Amazon database service. </a:t>
            </a:r>
            <a:endParaRPr lang="en-US" sz="105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587C559-1E69-1747-8268-D68416E950B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26</a:t>
            </a:fld>
            <a:endParaRPr lang="en-US" dirty="0"/>
          </a:p>
        </p:txBody>
      </p:sp>
    </p:spTree>
    <p:extLst>
      <p:ext uri="{BB962C8B-B14F-4D97-AF65-F5344CB8AC3E}">
        <p14:creationId xmlns:p14="http://schemas.microsoft.com/office/powerpoint/2010/main" val="2886611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DynamoDB is a fast and flexible NoSQL database service for all applications that need consistent, single-digit millisecond latency at any scale. </a:t>
            </a:r>
          </a:p>
          <a:p>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 DynamoDB, we transition from relational databases to non-relational databases. Let’s look at the differences: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relational database </a:t>
            </a:r>
            <a:r>
              <a:rPr lang="en-US" sz="1100" b="0" i="0" kern="1200" dirty="0">
                <a:solidFill>
                  <a:schemeClr val="tx1"/>
                </a:solidFill>
                <a:effectLst/>
                <a:latin typeface="+mn-lt"/>
                <a:ea typeface="+mn-ea"/>
                <a:cs typeface="+mn-cs"/>
              </a:rPr>
              <a:t>(RDB) works with structured data organized by tables, records and columns. RDBs establish a well-defined relationship between database tables. RDBs use Structured Query Language (SQL), which is a standard user application that provides an easy programming interface for database interaction. Relational databases do not scale out well horizontally, have problems working with semi-structured data, and normalized data require lots of joins.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a:t>
            </a:r>
            <a:r>
              <a:rPr lang="en-US" sz="1100" b="1" i="0" kern="1200" dirty="0">
                <a:solidFill>
                  <a:schemeClr val="tx1"/>
                </a:solidFill>
                <a:effectLst/>
                <a:latin typeface="+mn-lt"/>
                <a:ea typeface="+mn-ea"/>
                <a:cs typeface="+mn-cs"/>
              </a:rPr>
              <a:t> non-relational database</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any database that does not follow the relational model provided by traditional relational database management systems. Non-relational databases have grown in popularity because they were designed to overcome the limitations of relational databases in dealing with the demands of big data. Non-relational databases scale out horizontally and work with unstructured and semi-structured data.</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Let’s take a look at what DynamoDB has to offer.</a:t>
            </a:r>
          </a:p>
        </p:txBody>
      </p:sp>
      <p:sp>
        <p:nvSpPr>
          <p:cNvPr id="4" name="Slide Number Placeholder 3">
            <a:extLst>
              <a:ext uri="{FF2B5EF4-FFF2-40B4-BE49-F238E27FC236}">
                <a16:creationId xmlns:a16="http://schemas.microsoft.com/office/drawing/2014/main" id="{A48B58AD-7C07-D44B-ADC9-2C5979742CB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27</a:t>
            </a:fld>
            <a:endParaRPr lang="en-US" dirty="0"/>
          </a:p>
        </p:txBody>
      </p:sp>
    </p:spTree>
    <p:extLst>
      <p:ext uri="{BB962C8B-B14F-4D97-AF65-F5344CB8AC3E}">
        <p14:creationId xmlns:p14="http://schemas.microsoft.com/office/powerpoint/2010/main" val="2667895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DynamoDB is a fully managed NoSQL database service. Amazon manages all of the underlying data infrastructure for this service and redundantly stores data across multiple facilities within a native US region as part of the fault-tolerant architecture. With DynamoDB, you can create tables and items. You can add items to a table. The surface automatically partitions your data and has table storage to meet the workload requirements. There is no practical limit on the number of items you can store in a table. For instance, some customers have production tables that contain billions of items.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benefits of a NoSQL database is that items in the same table may have different attributes. This gives you the flexibility to add attributes as your application evolves. You can have newer format items stored side by side with older format items in the same table without needing to perform schema migrations.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application becomes more popular and as users continue to interact with it, your storage can grow with your application's needs. All of the data in DynamoDB is stored on solid-state drives and its simple query language allows for consistent low-latency query performance. In addition to scaling storage, DynamoDB also allows you to provision the amount of read or write throughput you need for your table. As the number of application users grow, DynamoDB tables can be scaled to handle the increased numbers of read and write requests with manual provisioning. Alternatively, you can enable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so that DynamoDB monitors the load on the table and automatically increases or decreases the provision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Some additional key</a:t>
            </a:r>
            <a:r>
              <a:rPr lang="en-US" sz="1100" kern="1200" baseline="0" dirty="0">
                <a:solidFill>
                  <a:schemeClr val="tx1"/>
                </a:solidFill>
                <a:effectLst/>
                <a:latin typeface="+mn-lt"/>
                <a:ea typeface="+mn-ea"/>
                <a:cs typeface="+mn-cs"/>
              </a:rPr>
              <a:t> differentiating features include global tables that enable you to automatically replicate across your choice of AWS regions, encryption at rest, and item Time-to-Live (TTL). </a:t>
            </a: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216700F-5E77-F845-97F9-A24B4DD2F82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28</a:t>
            </a:fld>
            <a:endParaRPr lang="en-US" dirty="0"/>
          </a:p>
        </p:txBody>
      </p:sp>
    </p:spTree>
    <p:extLst>
      <p:ext uri="{BB962C8B-B14F-4D97-AF65-F5344CB8AC3E}">
        <p14:creationId xmlns:p14="http://schemas.microsoft.com/office/powerpoint/2010/main" val="976478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100" dirty="0"/>
              <a:t>Tables, items, and attributes are the core DynamoDB components.</a:t>
            </a:r>
          </a:p>
          <a:p>
            <a:pPr marL="171450" indent="-171450">
              <a:buFont typeface="Arial" panose="020B0604020202020204" pitchFamily="34" charset="0"/>
              <a:buChar char="•"/>
            </a:pPr>
            <a:r>
              <a:rPr lang="en-US" sz="1100" dirty="0"/>
              <a:t>A table is a collection of data.</a:t>
            </a:r>
          </a:p>
          <a:p>
            <a:pPr marL="171450" indent="-171450">
              <a:buFont typeface="Arial" panose="020B0604020202020204" pitchFamily="34" charset="0"/>
              <a:buChar char="•"/>
            </a:pPr>
            <a:r>
              <a:rPr lang="en-US" sz="1100" dirty="0"/>
              <a:t>Items are a group of attributes that is uniquely identifiable among all of the other items.</a:t>
            </a:r>
          </a:p>
          <a:p>
            <a:pPr marL="171450" indent="-171450">
              <a:buFont typeface="Arial" panose="020B0604020202020204" pitchFamily="34" charset="0"/>
              <a:buChar char="•"/>
            </a:pPr>
            <a:r>
              <a:rPr lang="en-US" sz="1100" dirty="0"/>
              <a:t>Attributes are a fundamental data element, something that does not need to be broken down any further.</a:t>
            </a:r>
          </a:p>
          <a:p>
            <a:r>
              <a:rPr lang="en-US" sz="1100" dirty="0"/>
              <a:t> </a:t>
            </a:r>
          </a:p>
          <a:p>
            <a:r>
              <a:rPr lang="en-US" sz="1100" dirty="0"/>
              <a:t>DynamoDB supports two different kinds of primary keys. </a:t>
            </a:r>
          </a:p>
          <a:p>
            <a:r>
              <a:rPr lang="en-US" sz="1100" dirty="0"/>
              <a:t>The </a:t>
            </a:r>
            <a:r>
              <a:rPr lang="en-US" sz="1100" b="1" dirty="0"/>
              <a:t>partition key </a:t>
            </a:r>
            <a:r>
              <a:rPr lang="en-US" sz="1100" dirty="0"/>
              <a:t>is a simple primary key, composed of one attribute called the partition key.</a:t>
            </a:r>
          </a:p>
          <a:p>
            <a:r>
              <a:rPr lang="en-US" sz="1100" dirty="0"/>
              <a:t>The Partition Key and Sort Key are also known as the </a:t>
            </a:r>
            <a:r>
              <a:rPr lang="en-US" sz="1100" b="1" dirty="0"/>
              <a:t>composite primary key </a:t>
            </a:r>
            <a:r>
              <a:rPr lang="en-US" sz="1100" dirty="0"/>
              <a:t>which is composed of two attributes.</a:t>
            </a:r>
          </a:p>
          <a:p>
            <a:r>
              <a:rPr lang="en-US" sz="1100" dirty="0"/>
              <a:t> </a:t>
            </a:r>
          </a:p>
          <a:p>
            <a:r>
              <a:rPr lang="en-US" sz="1100" dirty="0"/>
              <a:t>For more information on how DynamoDB works, select the link. </a:t>
            </a:r>
          </a:p>
          <a:p>
            <a:r>
              <a:rPr lang="en-US" sz="1100" kern="1200" dirty="0">
                <a:solidFill>
                  <a:schemeClr val="tx1"/>
                </a:solidFill>
                <a:effectLst/>
                <a:latin typeface="+mn-lt"/>
                <a:ea typeface="+mn-ea"/>
                <a:cs typeface="+mn-cs"/>
                <a:hlinkClick r:id="rId3"/>
              </a:rPr>
              <a:t>https://docs.aws.amazon.com/amazondynamodb/latest/developerguide/HowItWorks.CoreComponents.html#HowItWorks.CoreComponents.TablesItemsAttributes</a:t>
            </a:r>
            <a:r>
              <a:rPr lang="en-US" sz="1100" kern="1200" dirty="0">
                <a:solidFill>
                  <a:schemeClr val="tx1"/>
                </a:solidFill>
                <a:effectLst/>
                <a:latin typeface="+mn-lt"/>
                <a:ea typeface="+mn-ea"/>
                <a:cs typeface="+mn-cs"/>
              </a:rPr>
              <a:t> </a:t>
            </a:r>
          </a:p>
        </p:txBody>
      </p:sp>
      <p:sp>
        <p:nvSpPr>
          <p:cNvPr id="4" name="Slide Number Placeholder 3">
            <a:extLst>
              <a:ext uri="{FF2B5EF4-FFF2-40B4-BE49-F238E27FC236}">
                <a16:creationId xmlns:a16="http://schemas.microsoft.com/office/drawing/2014/main" id="{3F8A8CB6-EC96-5E4C-BE76-2C6C01C27AA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29</a:t>
            </a:fld>
            <a:endParaRPr lang="en-US" dirty="0"/>
          </a:p>
        </p:txBody>
      </p:sp>
    </p:spTree>
    <p:extLst>
      <p:ext uri="{BB962C8B-B14F-4D97-AF65-F5344CB8AC3E}">
        <p14:creationId xmlns:p14="http://schemas.microsoft.com/office/powerpoint/2010/main" val="159514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you’ll discover key concepts related to database solutions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different database services in the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the differences between unmanaged and managed database solutions.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Understanding the differences between Structured Query Language (or SQL) and NoSQL 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Comparing the availability differences of alternative database solutions.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goal of this module is to help you understand the database resources that are available to power your solution. We will also review the different service features that are available, so you can begin to understand how different choices impact things like solution availability.</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1598326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data grows, table data is partitioned and indexed by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There are two different ways of retrieving data from a DynamoDB 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first method, query operation takes advantage of the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second method is via a scan, which will allow you to locate items in the table by matching conditions on non-key attributes. The second method gives you flexibility to locate items by other attributes. However, the operation is less efficient, as DynamoDB will scan through all the items in the table to find the ones that match your criteria.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30</a:t>
            </a:fld>
            <a:endParaRPr lang="en-US" dirty="0"/>
          </a:p>
        </p:txBody>
      </p:sp>
    </p:spTree>
    <p:extLst>
      <p:ext uri="{BB962C8B-B14F-4D97-AF65-F5344CB8AC3E}">
        <p14:creationId xmlns:p14="http://schemas.microsoft.com/office/powerpoint/2010/main" val="825964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take full advantage of query operations and Dynamo DB, it's important to think about the key you used to uniquely identify items in the DynamoDB table. You can set up a simple primary key based on a single attribute of the data values with a uniform distribution, such as the </a:t>
            </a:r>
            <a:r>
              <a:rPr lang="en-US" sz="1100" b="1" kern="1200" dirty="0">
                <a:solidFill>
                  <a:schemeClr val="tx1"/>
                </a:solidFill>
                <a:effectLst/>
                <a:latin typeface="+mn-lt"/>
                <a:ea typeface="+mn-ea"/>
                <a:cs typeface="+mn-cs"/>
              </a:rPr>
              <a:t>Globally Unique Identifier (GUID) </a:t>
            </a:r>
            <a:r>
              <a:rPr lang="en-US" sz="1100" kern="1200" dirty="0">
                <a:solidFill>
                  <a:schemeClr val="tx1"/>
                </a:solidFill>
                <a:effectLst/>
                <a:latin typeface="+mn-lt"/>
                <a:ea typeface="+mn-ea"/>
                <a:cs typeface="+mn-cs"/>
              </a:rPr>
              <a:t>or other random identifiers.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were to model a table with products, you could use some attributes, such as the product ID. Alternatively, you can specify a compound key, which will be composed of a partition key and a secondary key. In this example, if I was to have a table with books, I might use the combination of author and title to uniquely identify table items. This could be useful if you expect to frequently look at books by author, since then you could use query. </a:t>
            </a:r>
            <a:endParaRPr lang="en-US" sz="1100" dirty="0"/>
          </a:p>
        </p:txBody>
      </p:sp>
      <p:sp>
        <p:nvSpPr>
          <p:cNvPr id="4" name="Slide Number Placeholder 3"/>
          <p:cNvSpPr>
            <a:spLocks noGrp="1"/>
          </p:cNvSpPr>
          <p:nvPr>
            <p:ph type="sldNum" sz="quarter" idx="10"/>
          </p:nvPr>
        </p:nvSpPr>
        <p:spPr/>
        <p:txBody>
          <a:bodyPr/>
          <a:lstStyle/>
          <a:p>
            <a:fld id="{FE092397-0699-5249-96BB-FDA4CA85BF35}" type="slidenum">
              <a:rPr lang="en-US" smtClean="0"/>
              <a:t>31</a:t>
            </a:fld>
            <a:endParaRPr lang="en-US" dirty="0"/>
          </a:p>
        </p:txBody>
      </p:sp>
    </p:spTree>
    <p:extLst>
      <p:ext uri="{BB962C8B-B14F-4D97-AF65-F5344CB8AC3E}">
        <p14:creationId xmlns:p14="http://schemas.microsoft.com/office/powerpoint/2010/main" val="1480396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DynamoDB runs exclusively on Solid State Drives, and supports document and key-value store models. The Global Tables feature replicates your DynamoDB tables automatically across your choice of AWS Regions. </a:t>
            </a:r>
            <a:br>
              <a:rPr lang="en-US" sz="1100" dirty="0"/>
            </a:br>
            <a:endParaRPr lang="en-US" sz="1100" dirty="0"/>
          </a:p>
          <a:p>
            <a:r>
              <a:rPr lang="en-US" sz="1100" dirty="0"/>
              <a:t>Dynamo DB is ideal for mobile, web, gaming, ad tech, and Internet of Things applications.</a:t>
            </a:r>
          </a:p>
          <a:p>
            <a:r>
              <a:rPr lang="en-US" sz="1100" dirty="0"/>
              <a:t>It’s accessible via the console, the CLI, and simple API calls. </a:t>
            </a:r>
          </a:p>
          <a:p>
            <a:r>
              <a:rPr lang="en-US" sz="1100" dirty="0"/>
              <a:t> </a:t>
            </a:r>
          </a:p>
          <a:p>
            <a:r>
              <a:rPr lang="en-US" sz="1100" dirty="0"/>
              <a:t>The ability to scale your tables in terms of both storage and provision throughput makes DynamoDB a good fit for structured data from the web, mobile, and IoT applications. For instance, you may have a large number of clients continuously generating data and making large numbers of requests per second. In this case, the throughput scaling of DynamoDB allows consistent performance for your clients. DynamoDB is also used in latency-sensitive applications. The predictable query performance, even in large tables, makes it useful for cases where variable latency could cause significant impact to the user experience or to business goals such as ad tech or gaming. </a:t>
            </a:r>
          </a:p>
          <a:p>
            <a:r>
              <a:rPr lang="en-US" sz="1100" dirty="0"/>
              <a:t> </a:t>
            </a:r>
          </a:p>
          <a:p>
            <a:r>
              <a:rPr lang="en-US" sz="1100" dirty="0"/>
              <a:t>The DynamoDB Global Tables feature eliminates the difficult work of replicating data between regions and resolving update conflicts. It replicates your DynamoDB tables automatically across your choice of AWS Regions. Global Tables can help applications stay available and performant for business continuity.</a:t>
            </a:r>
          </a:p>
        </p:txBody>
      </p:sp>
      <p:sp>
        <p:nvSpPr>
          <p:cNvPr id="4" name="Slide Number Placeholder 3">
            <a:extLst>
              <a:ext uri="{FF2B5EF4-FFF2-40B4-BE49-F238E27FC236}">
                <a16:creationId xmlns:a16="http://schemas.microsoft.com/office/drawing/2014/main" id="{BBC8D416-9776-7640-952A-99F74051813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32</a:t>
            </a:fld>
            <a:endParaRPr lang="en-US" dirty="0"/>
          </a:p>
        </p:txBody>
      </p:sp>
    </p:spTree>
    <p:extLst>
      <p:ext uri="{BB962C8B-B14F-4D97-AF65-F5344CB8AC3E}">
        <p14:creationId xmlns:p14="http://schemas.microsoft.com/office/powerpoint/2010/main" val="23260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DynamoDB is a fully managed NoSQL database service. It features consistent, single-digit millisecond latency at any scale, there are no table size or throughput limits, and global tables eliminate the difficulty of replicating data between regions and resolving update conflicts.</a:t>
            </a:r>
          </a:p>
          <a:p>
            <a:r>
              <a:rPr lang="en-US" sz="1100" dirty="0"/>
              <a:t> </a:t>
            </a:r>
          </a:p>
          <a:p>
            <a:r>
              <a:rPr lang="en-US" sz="1100" dirty="0"/>
              <a:t>It’s a great solution for a database that must have a high performance, but does not require complex operations on the data to make use of it. If you're running simple GET/PUT requests on your data, consider using DynamoDB instead of a relational database.</a:t>
            </a:r>
          </a:p>
        </p:txBody>
      </p:sp>
      <p:sp>
        <p:nvSpPr>
          <p:cNvPr id="4" name="Slide Number Placeholder 3">
            <a:extLst>
              <a:ext uri="{FF2B5EF4-FFF2-40B4-BE49-F238E27FC236}">
                <a16:creationId xmlns:a16="http://schemas.microsoft.com/office/drawing/2014/main" id="{01563289-733E-7145-91D5-98DB82B1B70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33</a:t>
            </a:fld>
            <a:endParaRPr lang="en-US" dirty="0"/>
          </a:p>
        </p:txBody>
      </p:sp>
    </p:spTree>
    <p:extLst>
      <p:ext uri="{BB962C8B-B14F-4D97-AF65-F5344CB8AC3E}">
        <p14:creationId xmlns:p14="http://schemas.microsoft.com/office/powerpoint/2010/main" val="2788314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Please review the DynamoDB demonstration: Amazon DynamoDB Console Demo.</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video demonstration can be found in the learning management system.</a:t>
            </a:r>
            <a:endParaRPr lang="en-US" sz="1100" dirty="0"/>
          </a:p>
          <a:p>
            <a:endParaRPr lang="en-US" sz="1100" dirty="0"/>
          </a:p>
        </p:txBody>
      </p:sp>
      <p:sp>
        <p:nvSpPr>
          <p:cNvPr id="4" name="Slide Number Placeholder 3">
            <a:extLst>
              <a:ext uri="{FF2B5EF4-FFF2-40B4-BE49-F238E27FC236}">
                <a16:creationId xmlns:a16="http://schemas.microsoft.com/office/drawing/2014/main" id="{38874306-4208-D641-8419-4E0468C7713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34</a:t>
            </a:fld>
            <a:endParaRPr lang="en-US" dirty="0"/>
          </a:p>
        </p:txBody>
      </p:sp>
    </p:spTree>
    <p:extLst>
      <p:ext uri="{BB962C8B-B14F-4D97-AF65-F5344CB8AC3E}">
        <p14:creationId xmlns:p14="http://schemas.microsoft.com/office/powerpoint/2010/main" val="1842093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Amazon Redshift, an Amazon database service. </a:t>
            </a:r>
          </a:p>
        </p:txBody>
      </p:sp>
      <p:sp>
        <p:nvSpPr>
          <p:cNvPr id="4" name="Slide Number Placeholder 3">
            <a:extLst>
              <a:ext uri="{FF2B5EF4-FFF2-40B4-BE49-F238E27FC236}">
                <a16:creationId xmlns:a16="http://schemas.microsoft.com/office/drawing/2014/main" id="{85593DC3-F452-634A-8444-B75E9F29C13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35</a:t>
            </a:fld>
            <a:endParaRPr lang="en-US" dirty="0"/>
          </a:p>
        </p:txBody>
      </p:sp>
    </p:spTree>
    <p:extLst>
      <p:ext uri="{BB962C8B-B14F-4D97-AF65-F5344CB8AC3E}">
        <p14:creationId xmlns:p14="http://schemas.microsoft.com/office/powerpoint/2010/main" val="2272538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Redshift is a fast, fully managed data warehouse that makes it simple and cost-effective to analyze all your data using standard SQL and your existing Business Intelligence (BI) tools. Let’s take a look at Amazon Redshift and its use for analytic applications.</a:t>
            </a:r>
            <a:endParaRPr lang="en-US" sz="1100" dirty="0"/>
          </a:p>
        </p:txBody>
      </p:sp>
      <p:sp>
        <p:nvSpPr>
          <p:cNvPr id="5" name="Slide Number Placeholder 3">
            <a:extLst>
              <a:ext uri="{FF2B5EF4-FFF2-40B4-BE49-F238E27FC236}">
                <a16:creationId xmlns:a16="http://schemas.microsoft.com/office/drawing/2014/main" id="{F4F9B096-FA55-3249-915F-3A42529AC88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36</a:t>
            </a:fld>
            <a:endParaRPr lang="en-US" dirty="0"/>
          </a:p>
        </p:txBody>
      </p:sp>
    </p:spTree>
    <p:extLst>
      <p:ext uri="{BB962C8B-B14F-4D97-AF65-F5344CB8AC3E}">
        <p14:creationId xmlns:p14="http://schemas.microsoft.com/office/powerpoint/2010/main" val="291936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Analytics are important for businesses today, but building a data warehouse is complex and expensive. Most data warehouses take months to set up and can cost millions of dollars in software and hardware costs—and that’s only the set-up cost.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is a fast and powerful, fully-managed data warehouse that makes it simple and cost effective to set up, use, and scale. It allows you to run complex analytic queries against petabytes of structured data using sophisticated query optimization, columnar storage on high performance local disks, and massively parallel query execution. Most results come back in seconds.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Now, let’s review a slightly more detailed exploration of key Amazon Redshift features and some common use cases.</a:t>
            </a:r>
          </a:p>
        </p:txBody>
      </p:sp>
      <p:sp>
        <p:nvSpPr>
          <p:cNvPr id="4" name="Slide Number Placeholder 3">
            <a:extLst>
              <a:ext uri="{FF2B5EF4-FFF2-40B4-BE49-F238E27FC236}">
                <a16:creationId xmlns:a16="http://schemas.microsoft.com/office/drawing/2014/main" id="{EED75706-85D9-764A-9975-904B449B14D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37</a:t>
            </a:fld>
            <a:endParaRPr lang="en-US" dirty="0"/>
          </a:p>
        </p:txBody>
      </p:sp>
    </p:spTree>
    <p:extLst>
      <p:ext uri="{BB962C8B-B14F-4D97-AF65-F5344CB8AC3E}">
        <p14:creationId xmlns:p14="http://schemas.microsoft.com/office/powerpoint/2010/main" val="2862504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leader node manages communications with client programs and all communication with compute nodes. It parses and develops execution plans to carry out database operations, in particular the series of steps necessary to obtain results for complex queries. The leader node compiles code for individual elements of the execution plan and assigns the code to individual compute nodes. The compute nodes execute the compiled code and send intermediate results back to the leader node for final aggregation.</a:t>
            </a:r>
          </a:p>
          <a:p>
            <a:r>
              <a:rPr lang="en-US" sz="1100" dirty="0"/>
              <a:t> </a:t>
            </a:r>
          </a:p>
          <a:p>
            <a:r>
              <a:rPr lang="en-US" sz="1100" dirty="0"/>
              <a:t>As is true with nearly all AWS services, you only pay for what you use. You can get started for as little as 25 cents per hour and, at scale, Amazon Redshift delivers storage and processing for approximately $1,000 dollars per terabyte per year. That’s about 1/10 the cost of traditional data warehouse solutions.</a:t>
            </a:r>
          </a:p>
          <a:p>
            <a:r>
              <a:rPr lang="en-US" sz="1100" dirty="0"/>
              <a:t> </a:t>
            </a:r>
          </a:p>
          <a:p>
            <a:r>
              <a:rPr lang="en-US" sz="1100" dirty="0"/>
              <a:t>The Amazon Redshift Spectrum feature enables you to run queries against exabytes of data directly in Amazon S3.</a:t>
            </a:r>
          </a:p>
        </p:txBody>
      </p:sp>
      <p:sp>
        <p:nvSpPr>
          <p:cNvPr id="4" name="Slide Number Placeholder 3">
            <a:extLst>
              <a:ext uri="{FF2B5EF4-FFF2-40B4-BE49-F238E27FC236}">
                <a16:creationId xmlns:a16="http://schemas.microsoft.com/office/drawing/2014/main" id="{8F508280-A0F7-6A40-9717-A10F4C17DED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38</a:t>
            </a:fld>
            <a:endParaRPr lang="en-US" dirty="0"/>
          </a:p>
        </p:txBody>
      </p:sp>
    </p:spTree>
    <p:extLst>
      <p:ext uri="{BB962C8B-B14F-4D97-AF65-F5344CB8AC3E}">
        <p14:creationId xmlns:p14="http://schemas.microsoft.com/office/powerpoint/2010/main" val="3929488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It is quite simple to automate most of the common administrative tasks to manage, monitor, and scale your Amazon Redshift cluster, freeing you up to focus on your data and business.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Scalability is intrinsic in Amazon Redshift.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Your cluster can be scaled up and down as your needs changes with just a few clicks in the console.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As always at Amazon Web Services, security is our most important consideration. With Amazon Redshift, security is built-in, providing strong encryption of your data both at rest and in transit. </a:t>
            </a:r>
          </a:p>
        </p:txBody>
      </p:sp>
      <p:sp>
        <p:nvSpPr>
          <p:cNvPr id="4" name="Slide Number Placeholder 3">
            <a:extLst>
              <a:ext uri="{FF2B5EF4-FFF2-40B4-BE49-F238E27FC236}">
                <a16:creationId xmlns:a16="http://schemas.microsoft.com/office/drawing/2014/main" id="{6C41984F-15DC-5440-BA03-E2C15E7867C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39</a:t>
            </a:fld>
            <a:endParaRPr lang="en-US" dirty="0"/>
          </a:p>
        </p:txBody>
      </p:sp>
    </p:spTree>
    <p:extLst>
      <p:ext uri="{BB962C8B-B14F-4D97-AF65-F5344CB8AC3E}">
        <p14:creationId xmlns:p14="http://schemas.microsoft.com/office/powerpoint/2010/main" val="2177535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an introduction to the database services available on Amazon Web Services. We begin with Amazon’s Relational Database Service (or RDS).</a:t>
            </a:r>
          </a:p>
        </p:txBody>
      </p:sp>
      <p:sp>
        <p:nvSpPr>
          <p:cNvPr id="5" name="Slide Number Placeholder 3">
            <a:extLst>
              <a:ext uri="{FF2B5EF4-FFF2-40B4-BE49-F238E27FC236}">
                <a16:creationId xmlns:a16="http://schemas.microsoft.com/office/drawing/2014/main" id="{742A8A7A-96EC-D547-8AE7-74D071E08AF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a:t>
            </a:fld>
            <a:endParaRPr lang="en-US" dirty="0"/>
          </a:p>
        </p:txBody>
      </p:sp>
    </p:spTree>
    <p:extLst>
      <p:ext uri="{BB962C8B-B14F-4D97-AF65-F5344CB8AC3E}">
        <p14:creationId xmlns:p14="http://schemas.microsoft.com/office/powerpoint/2010/main" val="4248087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Finally, Amazon Redshift is already compatible with the tools you already know and use. Amazon Redshift supports standard SQL and provides high-performance JDBC and ODBC connectors, which allows you to use the SQL clients and BI tools of your choice.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Let’s turn our attention to some common Amazon Redshift use cases.</a:t>
            </a:r>
          </a:p>
          <a:p>
            <a:endParaRPr lang="en-US" sz="1100" kern="1200" dirty="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CB731111-C84F-C544-8CEC-2238FA1C1AB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40</a:t>
            </a:fld>
            <a:endParaRPr lang="en-US" dirty="0"/>
          </a:p>
        </p:txBody>
      </p:sp>
    </p:spTree>
    <p:extLst>
      <p:ext uri="{BB962C8B-B14F-4D97-AF65-F5344CB8AC3E}">
        <p14:creationId xmlns:p14="http://schemas.microsoft.com/office/powerpoint/2010/main" val="967715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let’s review a few Amazon Redshift use cases.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Many customers migrate their traditional enterprise data warehouses to Amazon Redshift with the primary goal of agility. Customers can start at whatever scale they want and experiment with their data without having to rely on complicated processes with their IT departments to procure and prepare their software.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Big data customers have one thing in common: massive amounts of data that stretch their existing systems to a breaking point. Smaller customers typically don’t have the money to purchase the amount of hardware and expertise to run these systems. With Amazon Redshift, they can get up and running quickly with their data warehouse at a comparatively low price point.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As a managed service, Amazon Redshift takes care of many of the deployment and ongoing maintenance tasks that often require a database administrator. This frees them up to focus on querying and analysis of their data.</a:t>
            </a:r>
          </a:p>
        </p:txBody>
      </p:sp>
      <p:sp>
        <p:nvSpPr>
          <p:cNvPr id="4" name="Slide Number Placeholder 3">
            <a:extLst>
              <a:ext uri="{FF2B5EF4-FFF2-40B4-BE49-F238E27FC236}">
                <a16:creationId xmlns:a16="http://schemas.microsoft.com/office/drawing/2014/main" id="{B0C00EB1-4C45-1C48-B619-1F02E2E962E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41</a:t>
            </a:fld>
            <a:endParaRPr lang="en-US" dirty="0"/>
          </a:p>
        </p:txBody>
      </p:sp>
    </p:spTree>
    <p:extLst>
      <p:ext uri="{BB962C8B-B14F-4D97-AF65-F5344CB8AC3E}">
        <p14:creationId xmlns:p14="http://schemas.microsoft.com/office/powerpoint/2010/main" val="2168140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Software as a Service customers are drawn to the scalable, easy-to-manage platform provided by Amazon Redshift. Some use the platform to provide analytic capabilities to their applications. Some deploy a cluster per customer and use tagging to help simplify and manage their service level agreements and billing. Redshift allows you to reduce hardware and software costs exponentially. </a:t>
            </a:r>
          </a:p>
        </p:txBody>
      </p:sp>
      <p:sp>
        <p:nvSpPr>
          <p:cNvPr id="6" name="Slide Number Placeholder 3">
            <a:extLst>
              <a:ext uri="{FF2B5EF4-FFF2-40B4-BE49-F238E27FC236}">
                <a16:creationId xmlns:a16="http://schemas.microsoft.com/office/drawing/2014/main" id="{F9D9ACF5-FA7E-6447-A42E-D2ED9FC97E8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42</a:t>
            </a:fld>
            <a:endParaRPr lang="en-US" dirty="0"/>
          </a:p>
        </p:txBody>
      </p:sp>
    </p:spTree>
    <p:extLst>
      <p:ext uri="{BB962C8B-B14F-4D97-AF65-F5344CB8AC3E}">
        <p14:creationId xmlns:p14="http://schemas.microsoft.com/office/powerpoint/2010/main" val="2813802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Redshift is a fast, fully managed data warehouse service. As a business grows, you can easily scale with no down time by just adding more nodes. Amazon Redshift automatically adds the nodes to your cluster and redistributes the data for maximum performance.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Redshift uses columnar storage and a massively parallel processing architecture to parallelize and distribute data and queries across multiple nodes to consistently deliver high performance. It also automatically monitors your cluster and backs up your data so you can easily restore if needed. Encryption is built in – you just have to turn it on.</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Redshift select the link.</a:t>
            </a:r>
          </a:p>
          <a:p>
            <a:r>
              <a:rPr lang="en-US" sz="1100" kern="1200" dirty="0">
                <a:solidFill>
                  <a:schemeClr val="tx1"/>
                </a:solidFill>
                <a:effectLst/>
                <a:ea typeface="+mn-ea"/>
                <a:cs typeface="+mn-cs"/>
                <a:hlinkClick r:id="rId3"/>
              </a:rPr>
              <a:t>https://aws.amazon.com/redshift/</a:t>
            </a:r>
            <a:r>
              <a:rPr lang="en-US" sz="1100" kern="1200" dirty="0">
                <a:solidFill>
                  <a:schemeClr val="tx1"/>
                </a:solidFill>
                <a:effectLst/>
                <a:ea typeface="+mn-ea"/>
                <a:cs typeface="+mn-cs"/>
              </a:rPr>
              <a:t>.</a:t>
            </a:r>
          </a:p>
        </p:txBody>
      </p:sp>
      <p:sp>
        <p:nvSpPr>
          <p:cNvPr id="4" name="Slide Number Placeholder 3">
            <a:extLst>
              <a:ext uri="{FF2B5EF4-FFF2-40B4-BE49-F238E27FC236}">
                <a16:creationId xmlns:a16="http://schemas.microsoft.com/office/drawing/2014/main" id="{26911F66-0BF6-CD41-8BAB-AF4844DEAF3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43</a:t>
            </a:fld>
            <a:endParaRPr lang="en-US" dirty="0"/>
          </a:p>
        </p:txBody>
      </p:sp>
    </p:spTree>
    <p:extLst>
      <p:ext uri="{BB962C8B-B14F-4D97-AF65-F5344CB8AC3E}">
        <p14:creationId xmlns:p14="http://schemas.microsoft.com/office/powerpoint/2010/main" val="1036084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Introducing Part 2: Database Services Amazon Aurora</a:t>
            </a:r>
            <a:r>
              <a:rPr lang="en-US" sz="1100" dirty="0"/>
              <a:t>.</a:t>
            </a:r>
            <a:endParaRPr lang="en-US" sz="11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770976B-B072-0044-9D2E-40B956D74AC0}"/>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44</a:t>
            </a:fld>
            <a:endParaRPr lang="en-US" dirty="0"/>
          </a:p>
        </p:txBody>
      </p:sp>
    </p:spTree>
    <p:extLst>
      <p:ext uri="{BB962C8B-B14F-4D97-AF65-F5344CB8AC3E}">
        <p14:creationId xmlns:p14="http://schemas.microsoft.com/office/powerpoint/2010/main" val="860964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Aurora is a MySQL- and PostgreSQL-compatible relational database built for the cloud.</a:t>
            </a:r>
            <a:r>
              <a:rPr lang="en-US" sz="1100" b="0" i="0" kern="1200" baseline="0" dirty="0">
                <a:solidFill>
                  <a:schemeClr val="tx1"/>
                </a:solidFill>
                <a:effectLst/>
                <a:latin typeface="+mn-lt"/>
                <a:ea typeface="+mn-ea"/>
                <a:cs typeface="+mn-cs"/>
              </a:rPr>
              <a:t> It</a:t>
            </a:r>
            <a:r>
              <a:rPr lang="en-US" sz="1100" b="0" i="0" kern="1200" dirty="0">
                <a:solidFill>
                  <a:schemeClr val="tx1"/>
                </a:solidFill>
                <a:effectLst/>
                <a:latin typeface="+mn-lt"/>
                <a:ea typeface="+mn-ea"/>
                <a:cs typeface="+mn-cs"/>
              </a:rPr>
              <a:t> combines the performance and availability of high-end commercial databases with the simplicity and cost-effectiveness of open-source databases.</a:t>
            </a:r>
            <a:endParaRPr lang="en-US" sz="1100" dirty="0"/>
          </a:p>
        </p:txBody>
      </p:sp>
      <p:sp>
        <p:nvSpPr>
          <p:cNvPr id="5" name="Slide Number Placeholder 3">
            <a:extLst>
              <a:ext uri="{FF2B5EF4-FFF2-40B4-BE49-F238E27FC236}">
                <a16:creationId xmlns:a16="http://schemas.microsoft.com/office/drawing/2014/main" id="{875AB469-738A-7C40-A177-1F30556A3DB9}"/>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45</a:t>
            </a:fld>
            <a:endParaRPr lang="en-US" dirty="0"/>
          </a:p>
        </p:txBody>
      </p:sp>
    </p:spTree>
    <p:extLst>
      <p:ext uri="{BB962C8B-B14F-4D97-AF65-F5344CB8AC3E}">
        <p14:creationId xmlns:p14="http://schemas.microsoft.com/office/powerpoint/2010/main" val="2219394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First, let’s talk about some of the benefits of Amazon Aurora. It is highly available and offers approximately 5 times the performance of MySQL. Amazon Aurora is simple to set up and uses SQL queries. It has drop-in compatibility with MySQL 5.6 using the </a:t>
            </a:r>
            <a:r>
              <a:rPr lang="en-US" sz="1100" dirty="0" err="1"/>
              <a:t>Inno</a:t>
            </a:r>
            <a:r>
              <a:rPr lang="en-US" sz="1100" dirty="0"/>
              <a:t> DB storage engine. </a:t>
            </a:r>
          </a:p>
          <a:p>
            <a:r>
              <a:rPr lang="en-US" sz="1100" dirty="0"/>
              <a:t> </a:t>
            </a:r>
          </a:p>
          <a:p>
            <a:r>
              <a:rPr lang="en-US" sz="1100" dirty="0"/>
              <a:t>Amazon Aurora is a pay-as-you-go service, which ensures that you only pay for the services and features you use. It’s a managed service that integrates with features such as the database migration service and the schema conversion tool, which can help you move your data set into Amazon Aurora seamlessly.</a:t>
            </a:r>
          </a:p>
        </p:txBody>
      </p:sp>
      <p:sp>
        <p:nvSpPr>
          <p:cNvPr id="4" name="Slide Number Placeholder 3">
            <a:extLst>
              <a:ext uri="{FF2B5EF4-FFF2-40B4-BE49-F238E27FC236}">
                <a16:creationId xmlns:a16="http://schemas.microsoft.com/office/drawing/2014/main" id="{EF116B87-515C-064B-9AFD-A5EE8050E28A}"/>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46</a:t>
            </a:fld>
            <a:endParaRPr lang="en-US" dirty="0"/>
          </a:p>
        </p:txBody>
      </p:sp>
    </p:spTree>
    <p:extLst>
      <p:ext uri="{BB962C8B-B14F-4D97-AF65-F5344CB8AC3E}">
        <p14:creationId xmlns:p14="http://schemas.microsoft.com/office/powerpoint/2010/main" val="2658774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Why would you use Amazon Aurora over, for example, SQL with Amazon RDS? Most of that decision has to do with the high availability and resilient design that Amazon Aurora offers.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is highly available, storing six copies of your data across three Availability Zones with continuous backups to Amazon S3. Up to 15 read replicas can be used to help</a:t>
            </a:r>
            <a:r>
              <a:rPr lang="en-US" sz="1100" kern="1200" baseline="0" dirty="0">
                <a:solidFill>
                  <a:schemeClr val="tx1"/>
                </a:solidFill>
                <a:effectLst/>
                <a:ea typeface="+mn-ea"/>
                <a:cs typeface="+mn-cs"/>
              </a:rPr>
              <a:t> you ensure</a:t>
            </a:r>
            <a:r>
              <a:rPr lang="en-US" sz="1100" kern="1200" dirty="0">
                <a:solidFill>
                  <a:schemeClr val="tx1"/>
                </a:solidFill>
                <a:effectLst/>
                <a:ea typeface="+mn-ea"/>
                <a:cs typeface="+mn-cs"/>
              </a:rPr>
              <a:t> that your data is not lost. Additionally, Amazon Aurora is designed for instant crash recovery in the event that your primary database becomes unhealthy.</a:t>
            </a:r>
          </a:p>
        </p:txBody>
      </p:sp>
      <p:sp>
        <p:nvSpPr>
          <p:cNvPr id="4" name="Slide Number Placeholder 3">
            <a:extLst>
              <a:ext uri="{FF2B5EF4-FFF2-40B4-BE49-F238E27FC236}">
                <a16:creationId xmlns:a16="http://schemas.microsoft.com/office/drawing/2014/main" id="{38F676A5-ABD4-8243-8F26-FBDEB71734C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47</a:t>
            </a:fld>
            <a:endParaRPr lang="en-US" dirty="0"/>
          </a:p>
        </p:txBody>
      </p:sp>
    </p:spTree>
    <p:extLst>
      <p:ext uri="{BB962C8B-B14F-4D97-AF65-F5344CB8AC3E}">
        <p14:creationId xmlns:p14="http://schemas.microsoft.com/office/powerpoint/2010/main" val="2795038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Unlike other databases, after a database crash, Amazon Aurora does not need to replay the redo log from the last database checkpoint. Instead, it performs this on every read operation. This reduces the restart time after a database crash to less than 60 seconds in most cases.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Aurora has moved the buffer cache out of the database process and makes it available immediately at restart time. This prevents you from having to throttle access until the cache is repopulated to avoid brownouts.</a:t>
            </a:r>
          </a:p>
        </p:txBody>
      </p:sp>
      <p:sp>
        <p:nvSpPr>
          <p:cNvPr id="4" name="Slide Number Placeholder 3">
            <a:extLst>
              <a:ext uri="{FF2B5EF4-FFF2-40B4-BE49-F238E27FC236}">
                <a16:creationId xmlns:a16="http://schemas.microsoft.com/office/drawing/2014/main" id="{633B5BDF-54BB-B74A-A348-C9E53F77BEA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48</a:t>
            </a:fld>
            <a:endParaRPr lang="en-US" dirty="0"/>
          </a:p>
        </p:txBody>
      </p:sp>
    </p:spTree>
    <p:extLst>
      <p:ext uri="{BB962C8B-B14F-4D97-AF65-F5344CB8AC3E}">
        <p14:creationId xmlns:p14="http://schemas.microsoft.com/office/powerpoint/2010/main" val="3229777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In summary, Amazon Aurora is a highly available, performant,</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cost-effective managed relational database.</a:t>
            </a: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Amazon Aurora provides 5X the throughput of standard MySQL and 3X the throughput of standard PostgreSQL running on the same hardware. This performance is on par with commercial databases, at 1/10th the cost.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It also offers greater than 99.99% availability. It has fault-tolerant and self-healing storage built for the cloud that replicates six copies of your data across three Availability Zones while it continuously backs up your data to Amazon S3.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Multiple levels of security are available, including network isolation using Amazon VPC, encryption at rest using keys you create and control through AWS Key Management Service (KMS), and encryption of data in transit using SSL.</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Aurora database engine is fully compatible with existing MySQL and PostgreSQL open source databases, and adds compatibility for new releases regularly.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Finally, Amazon Aurora is fully managed by Amazon RDS. You no longer need to worry about database management tasks such as hardware provisioning, software patching, setup, configuration, or backups.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more information about Amazon Aurora, select the link.</a:t>
            </a:r>
          </a:p>
          <a:p>
            <a:r>
              <a:rPr lang="en-US" sz="1100" kern="1200" dirty="0">
                <a:solidFill>
                  <a:schemeClr val="tx1"/>
                </a:solidFill>
                <a:effectLst/>
                <a:ea typeface="+mn-ea"/>
                <a:cs typeface="+mn-cs"/>
                <a:hlinkClick r:id="rId3"/>
              </a:rPr>
              <a:t>https://aws.amazon.com/rds/aurora/</a:t>
            </a:r>
            <a:r>
              <a:rPr lang="en-US" sz="1100" kern="1200" dirty="0">
                <a:solidFill>
                  <a:schemeClr val="tx1"/>
                </a:solidFill>
                <a:effectLst/>
                <a:ea typeface="+mn-ea"/>
                <a:cs typeface="+mn-cs"/>
              </a:rPr>
              <a:t>. </a:t>
            </a:r>
          </a:p>
        </p:txBody>
      </p:sp>
      <p:sp>
        <p:nvSpPr>
          <p:cNvPr id="4" name="Slide Number Placeholder 3">
            <a:extLst>
              <a:ext uri="{FF2B5EF4-FFF2-40B4-BE49-F238E27FC236}">
                <a16:creationId xmlns:a16="http://schemas.microsoft.com/office/drawing/2014/main" id="{8FEF52C8-2EF9-8841-9C3C-02030B0DED9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49</a:t>
            </a:fld>
            <a:endParaRPr lang="en-US" dirty="0"/>
          </a:p>
        </p:txBody>
      </p:sp>
    </p:spTree>
    <p:extLst>
      <p:ext uri="{BB962C8B-B14F-4D97-AF65-F5344CB8AC3E}">
        <p14:creationId xmlns:p14="http://schemas.microsoft.com/office/powerpoint/2010/main" val="383619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start by taking a look at the differences between a managed and unmanaged service in the Amazon Relational Database Service (or RDS).</a:t>
            </a:r>
          </a:p>
        </p:txBody>
      </p:sp>
      <p:sp>
        <p:nvSpPr>
          <p:cNvPr id="4" name="Slide Number Placeholder 3">
            <a:extLst>
              <a:ext uri="{FF2B5EF4-FFF2-40B4-BE49-F238E27FC236}">
                <a16:creationId xmlns:a16="http://schemas.microsoft.com/office/drawing/2014/main" id="{A283EDF2-CFDD-3845-BD27-8C2B1A7B9C20}"/>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a:t>
            </a:fld>
            <a:endParaRPr lang="en-US" dirty="0"/>
          </a:p>
        </p:txBody>
      </p:sp>
    </p:spTree>
    <p:extLst>
      <p:ext uri="{BB962C8B-B14F-4D97-AF65-F5344CB8AC3E}">
        <p14:creationId xmlns:p14="http://schemas.microsoft.com/office/powerpoint/2010/main" val="329099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Lab 4, where you’ll build your database server and interact with your database using an app. </a:t>
            </a:r>
          </a:p>
        </p:txBody>
      </p:sp>
      <p:sp>
        <p:nvSpPr>
          <p:cNvPr id="4" name="Slide Number Placeholder 3">
            <a:extLst>
              <a:ext uri="{FF2B5EF4-FFF2-40B4-BE49-F238E27FC236}">
                <a16:creationId xmlns:a16="http://schemas.microsoft.com/office/drawing/2014/main" id="{70014689-D20A-4547-805B-2F81C9A3FEE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50</a:t>
            </a:fld>
            <a:endParaRPr lang="en-US" dirty="0"/>
          </a:p>
        </p:txBody>
      </p:sp>
    </p:spTree>
    <p:extLst>
      <p:ext uri="{BB962C8B-B14F-4D97-AF65-F5344CB8AC3E}">
        <p14:creationId xmlns:p14="http://schemas.microsoft.com/office/powerpoint/2010/main" val="3057874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lab is designed to show you how to leverage an AWS-managed database instance for solving a relational database need. Amazon RDS makes it easy to set up, operate, and scale a relational database in the cloud. It provides cost-efficient and resizable capacity while managing time-consuming database administration tasks, which allows you to focus on your applications and business. Amazon RDS provides you with six familiar database engines to choose from: Amazon Aurora, Oracle, Microsoft SQL Server, PostgreSQL, MYSQL, and MariaDB.</a:t>
            </a:r>
          </a:p>
          <a:p>
            <a:r>
              <a:rPr lang="en-US" sz="1100" dirty="0"/>
              <a:t> </a:t>
            </a:r>
          </a:p>
          <a:p>
            <a:r>
              <a:rPr lang="en-US" sz="1100" dirty="0"/>
              <a:t>Amazon RDS multi-AZ deployments provide enhanced availability and durability for DB instances, making them a natural fit for production database workloads. When you provision a multi-AZ DB instance, Amazon RDS automatically creates a primary DB instance and synchronously replicates the data to a standby instance in a different Availability Zone.</a:t>
            </a:r>
          </a:p>
          <a:p>
            <a:r>
              <a:rPr lang="en-US" sz="1100" dirty="0"/>
              <a:t> </a:t>
            </a:r>
          </a:p>
          <a:p>
            <a:r>
              <a:rPr lang="en-US" sz="1100" dirty="0"/>
              <a:t>After completing this lab, you will be able to:</a:t>
            </a:r>
          </a:p>
          <a:p>
            <a:pPr marL="171450" lvl="0" indent="-171450">
              <a:buFont typeface="Arial" panose="020B0604020202020204" pitchFamily="34" charset="0"/>
              <a:buChar char="•"/>
            </a:pPr>
            <a:r>
              <a:rPr lang="en-US" sz="1100" dirty="0"/>
              <a:t>Launch an Amazon RDS DB instance with high availability.</a:t>
            </a:r>
          </a:p>
          <a:p>
            <a:pPr marL="171450" lvl="0" indent="-171450">
              <a:buFont typeface="Arial" panose="020B0604020202020204" pitchFamily="34" charset="0"/>
              <a:buChar char="•"/>
            </a:pPr>
            <a:r>
              <a:rPr lang="en-US" sz="1100" dirty="0"/>
              <a:t>Configure the DB instance to permit connections from your web server.</a:t>
            </a:r>
          </a:p>
          <a:p>
            <a:pPr marL="171450" lvl="0" indent="-171450">
              <a:buFont typeface="Arial" panose="020B0604020202020204" pitchFamily="34" charset="0"/>
              <a:buChar char="•"/>
            </a:pPr>
            <a:r>
              <a:rPr lang="en-US" sz="1100" dirty="0"/>
              <a:t>Open a web application and interact with your database.</a:t>
            </a:r>
          </a:p>
        </p:txBody>
      </p:sp>
      <p:sp>
        <p:nvSpPr>
          <p:cNvPr id="5" name="Slide Number Placeholder 3">
            <a:extLst>
              <a:ext uri="{FF2B5EF4-FFF2-40B4-BE49-F238E27FC236}">
                <a16:creationId xmlns:a16="http://schemas.microsoft.com/office/drawing/2014/main" id="{18BA9228-94F5-5443-9957-B2C15B41439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51</a:t>
            </a:fld>
            <a:endParaRPr lang="en-US" dirty="0"/>
          </a:p>
        </p:txBody>
      </p:sp>
    </p:spTree>
    <p:extLst>
      <p:ext uri="{BB962C8B-B14F-4D97-AF65-F5344CB8AC3E}">
        <p14:creationId xmlns:p14="http://schemas.microsoft.com/office/powerpoint/2010/main" val="3224380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Your goal by completing this lab is to:</a:t>
            </a:r>
          </a:p>
          <a:p>
            <a:pPr marL="171450" lvl="0" indent="-171450">
              <a:buFont typeface="Arial" panose="020B0604020202020204" pitchFamily="34" charset="0"/>
              <a:buChar char="•"/>
            </a:pPr>
            <a:r>
              <a:rPr lang="en-US" sz="1100" dirty="0"/>
              <a:t>Create a VPC Security Group.</a:t>
            </a:r>
          </a:p>
          <a:p>
            <a:pPr marL="171450" lvl="0" indent="-171450">
              <a:buFont typeface="Arial" panose="020B0604020202020204" pitchFamily="34" charset="0"/>
              <a:buChar char="•"/>
            </a:pPr>
            <a:r>
              <a:rPr lang="en-US" sz="1100" dirty="0"/>
              <a:t>Create a DB Subnet Group.</a:t>
            </a:r>
          </a:p>
          <a:p>
            <a:pPr marL="171450" lvl="0" indent="-171450">
              <a:buFont typeface="Arial" panose="020B0604020202020204" pitchFamily="34" charset="0"/>
              <a:buChar char="•"/>
            </a:pPr>
            <a:r>
              <a:rPr lang="en-US" sz="1100" dirty="0"/>
              <a:t>Create an Amazon RDS DB instance and interact with your database.</a:t>
            </a:r>
          </a:p>
        </p:txBody>
      </p:sp>
      <p:sp>
        <p:nvSpPr>
          <p:cNvPr id="4" name="Slide Number Placeholder 3">
            <a:extLst>
              <a:ext uri="{FF2B5EF4-FFF2-40B4-BE49-F238E27FC236}">
                <a16:creationId xmlns:a16="http://schemas.microsoft.com/office/drawing/2014/main" id="{1C46245D-0859-0B4A-AFC1-D9B8B02AA27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52</a:t>
            </a:fld>
            <a:endParaRPr lang="en-US" dirty="0"/>
          </a:p>
        </p:txBody>
      </p:sp>
    </p:spTree>
    <p:extLst>
      <p:ext uri="{BB962C8B-B14F-4D97-AF65-F5344CB8AC3E}">
        <p14:creationId xmlns:p14="http://schemas.microsoft.com/office/powerpoint/2010/main" val="1205022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a:t>
            </a:r>
          </a:p>
          <a:p>
            <a:pPr marL="171450" indent="-171450">
              <a:buFont typeface="Arial" panose="020B0604020202020204" pitchFamily="34" charset="0"/>
              <a:buChar char="•"/>
            </a:pPr>
            <a:r>
              <a:rPr lang="en-US" sz="1100" dirty="0"/>
              <a:t>Launched an Amazon RDS DB instance with high availability.</a:t>
            </a:r>
          </a:p>
          <a:p>
            <a:pPr marL="171450" indent="-171450">
              <a:buFont typeface="Arial" panose="020B0604020202020204" pitchFamily="34" charset="0"/>
              <a:buChar char="•"/>
            </a:pPr>
            <a:r>
              <a:rPr lang="en-US" sz="1100" dirty="0"/>
              <a:t>Configured the DB instance to permit connections from your web server.</a:t>
            </a:r>
          </a:p>
          <a:p>
            <a:pPr marL="171450" indent="-171450">
              <a:buFont typeface="Arial" panose="020B0604020202020204" pitchFamily="34" charset="0"/>
              <a:buChar char="•"/>
            </a:pPr>
            <a:r>
              <a:rPr lang="en-US" sz="1100" dirty="0"/>
              <a:t>Opened a web application and interacted with your database.</a:t>
            </a:r>
          </a:p>
        </p:txBody>
      </p:sp>
      <p:sp>
        <p:nvSpPr>
          <p:cNvPr id="4" name="Slide Number Placeholder 3">
            <a:extLst>
              <a:ext uri="{FF2B5EF4-FFF2-40B4-BE49-F238E27FC236}">
                <a16:creationId xmlns:a16="http://schemas.microsoft.com/office/drawing/2014/main" id="{CE305128-4604-DA4A-907F-E7408177E1E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53</a:t>
            </a:fld>
            <a:endParaRPr lang="en-US" dirty="0"/>
          </a:p>
        </p:txBody>
      </p:sp>
    </p:spTree>
    <p:extLst>
      <p:ext uri="{BB962C8B-B14F-4D97-AF65-F5344CB8AC3E}">
        <p14:creationId xmlns:p14="http://schemas.microsoft.com/office/powerpoint/2010/main" val="2609231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summary, we:</a:t>
            </a:r>
          </a:p>
          <a:p>
            <a:pPr marL="171450" lvl="0" indent="-171450">
              <a:buFont typeface="Arial" panose="020B0604020202020204" pitchFamily="34" charset="0"/>
              <a:buChar char="•"/>
            </a:pPr>
            <a:r>
              <a:rPr lang="en-US" sz="1100" dirty="0"/>
              <a:t>Provided an overview of different AWS database services in the cloud and their features.</a:t>
            </a:r>
          </a:p>
          <a:p>
            <a:pPr marL="171450" lvl="0" indent="-171450">
              <a:buFont typeface="Arial" panose="020B0604020202020204" pitchFamily="34" charset="0"/>
              <a:buChar char="•"/>
            </a:pPr>
            <a:r>
              <a:rPr lang="en-US" sz="1100" dirty="0"/>
              <a:t>Revealed the difference between an managed and unmanaged database solutions.</a:t>
            </a:r>
          </a:p>
          <a:p>
            <a:pPr marL="171450" lvl="0" indent="-171450">
              <a:buFont typeface="Arial" panose="020B0604020202020204" pitchFamily="34" charset="0"/>
              <a:buChar char="•"/>
            </a:pPr>
            <a:r>
              <a:rPr lang="en-US" sz="1100" dirty="0"/>
              <a:t>Explored the differences between a SQL and a NoSQL database</a:t>
            </a:r>
          </a:p>
          <a:p>
            <a:pPr marL="171450" lvl="0" indent="-171450">
              <a:buFont typeface="Arial" panose="020B0604020202020204" pitchFamily="34" charset="0"/>
              <a:buChar char="•"/>
            </a:pPr>
            <a:r>
              <a:rPr lang="en-US" sz="1100" dirty="0"/>
              <a:t>Reviewed the availability differences of alternative database solutions.</a:t>
            </a:r>
          </a:p>
          <a:p>
            <a:pPr marL="171450" lvl="0" indent="-171450">
              <a:buFont typeface="Arial" panose="020B0604020202020204" pitchFamily="34" charset="0"/>
              <a:buChar char="•"/>
            </a:pPr>
            <a:endParaRPr lang="en-US" sz="1100" dirty="0"/>
          </a:p>
          <a:p>
            <a:r>
              <a:rPr lang="en-US" sz="1100" dirty="0"/>
              <a:t>To finish this module, complete the knowledge assessment. </a:t>
            </a:r>
          </a:p>
          <a:p>
            <a:pPr marL="171450" lvl="0" indent="-171450">
              <a:buFont typeface="Arial" panose="020B0604020202020204" pitchFamily="34" charset="0"/>
              <a:buChar char="•"/>
            </a:pPr>
            <a:endParaRPr lang="en-US" sz="1100" dirty="0"/>
          </a:p>
        </p:txBody>
      </p:sp>
      <p:sp>
        <p:nvSpPr>
          <p:cNvPr id="4" name="Slide Number Placeholder 3">
            <a:extLst>
              <a:ext uri="{FF2B5EF4-FFF2-40B4-BE49-F238E27FC236}">
                <a16:creationId xmlns:a16="http://schemas.microsoft.com/office/drawing/2014/main" id="{9858D170-C6F3-4646-8CCB-8DD989CF21A8}"/>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54</a:t>
            </a:fld>
            <a:endParaRPr lang="en-US" dirty="0"/>
          </a:p>
        </p:txBody>
      </p:sp>
    </p:spTree>
    <p:extLst>
      <p:ext uri="{BB962C8B-B14F-4D97-AF65-F5344CB8AC3E}">
        <p14:creationId xmlns:p14="http://schemas.microsoft.com/office/powerpoint/2010/main" val="2569463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Now that we have a better understanding some of the compute, storage, networking, and database services offered by AWS, next we are going to take a more in-depth look at balancing, scaling and monitoring. </a:t>
            </a:r>
            <a:endParaRPr lang="en-US" sz="1200" dirty="0">
              <a:solidFill>
                <a:schemeClr val="bg1">
                  <a:lumMod val="65000"/>
                </a:schemeClr>
              </a:solidFill>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55</a:t>
            </a:fld>
            <a:endParaRPr lang="en-US" dirty="0"/>
          </a:p>
        </p:txBody>
      </p:sp>
    </p:spTree>
    <p:extLst>
      <p:ext uri="{BB962C8B-B14F-4D97-AF65-F5344CB8AC3E}">
        <p14:creationId xmlns:p14="http://schemas.microsoft.com/office/powerpoint/2010/main" val="388956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
        <p:nvSpPr>
          <p:cNvPr id="5" name="Slide Number Placeholder 3">
            <a:extLst>
              <a:ext uri="{FF2B5EF4-FFF2-40B4-BE49-F238E27FC236}">
                <a16:creationId xmlns:a16="http://schemas.microsoft.com/office/drawing/2014/main" id="{07A73145-5690-D147-A4E4-42C868F6CA1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56</a:t>
            </a:fld>
            <a:endParaRPr lang="en-US" dirty="0"/>
          </a:p>
        </p:txBody>
      </p:sp>
    </p:spTree>
    <p:extLst>
      <p:ext uri="{BB962C8B-B14F-4D97-AF65-F5344CB8AC3E}">
        <p14:creationId xmlns:p14="http://schemas.microsoft.com/office/powerpoint/2010/main" val="4795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100" kern="1200" dirty="0">
                <a:solidFill>
                  <a:schemeClr val="tx1"/>
                </a:solidFill>
                <a:effectLst/>
                <a:latin typeface="+mn-lt"/>
                <a:ea typeface="+mn-ea"/>
                <a:cs typeface="+mn-cs"/>
              </a:rPr>
              <a:t>AWS solutions typically fall into one of two categories: unmanaged or managed.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Unmanaged services are typically provisioned in discrete portions as specified by you, requiring users to manage how the service responds to changes in load, errors, and situations where resources become unavailable. For instance, if you launch a web server on an Amazon Elastic Compute Cloud (or Amazon EC2) instance, that web server will not scale to handle increased traffic load or replace unhealthy instances with healthy ones, unless you specify it to use a scaling solution, such as AWS Automatic Scaling, because Amazon EC2 is an "unmanaged" solution. The benefit to using an unmanaged service is that you have more fine-tuned control over how your solution handles changes in load, errors, and situations where resources become unavailable.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Managed services require the user to configure them. For example, creating an Amazon Simple Storage Solution bucket and setting permissions for it. However, managed services typically require far less configuration. For example, if you have a static website that you're hosting in a cloud-based storage solution, such as Amazon S3, without a web server, those features (including scaling, fault-tolerance, and availability) would be automatically handled internally by Amazon S3, because it is a managed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let’s look at the challenges of running an unmanaged, standalone relational database. Then, we will see how the Amazon Relational Database Service addresses these challenges.</a:t>
            </a:r>
          </a:p>
        </p:txBody>
      </p:sp>
      <p:sp>
        <p:nvSpPr>
          <p:cNvPr id="4" name="Slide Number Placeholder 3">
            <a:extLst>
              <a:ext uri="{FF2B5EF4-FFF2-40B4-BE49-F238E27FC236}">
                <a16:creationId xmlns:a16="http://schemas.microsoft.com/office/drawing/2014/main" id="{FF39A320-DB4A-964A-A4EE-1ADD618FF4D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6</a:t>
            </a:fld>
            <a:endParaRPr lang="en-US" dirty="0"/>
          </a:p>
        </p:txBody>
      </p:sp>
    </p:spTree>
    <p:extLst>
      <p:ext uri="{BB962C8B-B14F-4D97-AF65-F5344CB8AC3E}">
        <p14:creationId xmlns:p14="http://schemas.microsoft.com/office/powerpoint/2010/main" val="149869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running your own relational database, you are responsible for several administrative tasks, such as server maintenance and energy footprint, software, installation and patching, database backups, and ensuring high availability, scalability planning, data security, and Operating System (OS) installation and patching. All of these tasks take resources away from other items on your to-do list and require expertise in several areas. </a:t>
            </a:r>
          </a:p>
        </p:txBody>
      </p:sp>
      <p:sp>
        <p:nvSpPr>
          <p:cNvPr id="4" name="Slide Number Placeholder 3">
            <a:extLst>
              <a:ext uri="{FF2B5EF4-FFF2-40B4-BE49-F238E27FC236}">
                <a16:creationId xmlns:a16="http://schemas.microsoft.com/office/drawing/2014/main" id="{437902C0-F63E-7943-839D-401B5C5845C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7</a:t>
            </a:fld>
            <a:endParaRPr lang="en-US" dirty="0"/>
          </a:p>
        </p:txBody>
      </p:sp>
    </p:spTree>
    <p:extLst>
      <p:ext uri="{BB962C8B-B14F-4D97-AF65-F5344CB8AC3E}">
        <p14:creationId xmlns:p14="http://schemas.microsoft.com/office/powerpoint/2010/main" val="3441287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RDS is a managed service that sets up and operates a relational database in the cloud. </a:t>
            </a:r>
          </a:p>
          <a:p>
            <a:r>
              <a:rPr lang="en-US" sz="1100" kern="1200" dirty="0">
                <a:solidFill>
                  <a:schemeClr val="tx1"/>
                </a:solidFill>
                <a:effectLst/>
                <a:latin typeface="+mn-lt"/>
                <a:ea typeface="+mn-ea"/>
                <a:cs typeface="+mn-cs"/>
              </a:rPr>
              <a:t>To address the challenges of running an unmanaged, standalone relational database, AWS provides a service that sets up, operates, and scales the relational database without any ongoing administration. Amazon RDS provides cost-efficient and resizable capacity, while automating time-consuming administrative tasks. </a:t>
            </a:r>
          </a:p>
          <a:p>
            <a:r>
              <a:rPr lang="en-US" sz="1100" kern="1200" dirty="0">
                <a:solidFill>
                  <a:schemeClr val="tx1"/>
                </a:solidFill>
                <a:effectLst/>
                <a:latin typeface="+mn-lt"/>
                <a:ea typeface="+mn-ea"/>
                <a:cs typeface="+mn-cs"/>
              </a:rPr>
              <a:t>Amazon RDS frees you to focus on your application, so you can give the applications the performance, high availability, security, and compatibility they need. With Amazon RDS, your primary focus is your data and optimizing your application. </a:t>
            </a:r>
          </a:p>
        </p:txBody>
      </p:sp>
      <p:sp>
        <p:nvSpPr>
          <p:cNvPr id="4" name="Slide Number Placeholder 3"/>
          <p:cNvSpPr>
            <a:spLocks noGrp="1"/>
          </p:cNvSpPr>
          <p:nvPr>
            <p:ph type="sldNum" sz="quarter" idx="10"/>
          </p:nvPr>
        </p:nvSpPr>
        <p:spPr/>
        <p:txBody>
          <a:bodyPr/>
          <a:lstStyle/>
          <a:p>
            <a:fld id="{FE092397-0699-5249-96BB-FDA4CA85BF35}" type="slidenum">
              <a:rPr lang="en-US" smtClean="0"/>
              <a:t>8</a:t>
            </a:fld>
            <a:endParaRPr lang="en-US" dirty="0"/>
          </a:p>
        </p:txBody>
      </p:sp>
    </p:spTree>
    <p:extLst>
      <p:ext uri="{BB962C8B-B14F-4D97-AF65-F5344CB8AC3E}">
        <p14:creationId xmlns:p14="http://schemas.microsoft.com/office/powerpoint/2010/main" val="12959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What do we mean by </a:t>
            </a:r>
            <a:r>
              <a:rPr lang="en-US" sz="1100" b="1" i="0" kern="1200" dirty="0">
                <a:solidFill>
                  <a:schemeClr val="tx1"/>
                </a:solidFill>
                <a:effectLst/>
                <a:ea typeface="+mn-ea"/>
                <a:cs typeface="+mn-cs"/>
              </a:rPr>
              <a:t>managed services</a:t>
            </a:r>
            <a:r>
              <a:rPr lang="en-US" sz="1100" kern="1200" dirty="0">
                <a:solidFill>
                  <a:schemeClr val="tx1"/>
                </a:solidFill>
                <a:effectLst/>
                <a:ea typeface="+mn-ea"/>
                <a:cs typeface="+mn-cs"/>
              </a:rPr>
              <a:t>? Let’s take</a:t>
            </a:r>
            <a:r>
              <a:rPr lang="en-US" sz="1100" kern="1200" baseline="0" dirty="0">
                <a:solidFill>
                  <a:schemeClr val="tx1"/>
                </a:solidFill>
                <a:effectLst/>
                <a:ea typeface="+mn-ea"/>
                <a:cs typeface="+mn-cs"/>
              </a:rPr>
              <a:t> a </a:t>
            </a:r>
            <a:r>
              <a:rPr lang="en-US" sz="1100" kern="1200" dirty="0">
                <a:solidFill>
                  <a:schemeClr val="tx1"/>
                </a:solidFill>
                <a:effectLst/>
                <a:ea typeface="+mn-ea"/>
                <a:cs typeface="+mn-cs"/>
              </a:rPr>
              <a:t>look.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your database is on-premises, the database administrator is responsible for everything from app and query optimization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to setting up the hardware, patching the hardware, and setting up networking, power and HVAC.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move to a database running on an </a:t>
            </a:r>
            <a:r>
              <a:rPr lang="en-US" sz="1100" b="1" kern="1200" dirty="0">
                <a:solidFill>
                  <a:schemeClr val="tx1"/>
                </a:solidFill>
                <a:effectLst/>
                <a:ea typeface="+mn-ea"/>
                <a:cs typeface="+mn-cs"/>
              </a:rPr>
              <a:t>Amazon EC2 instance</a:t>
            </a:r>
            <a:r>
              <a:rPr lang="en-US" sz="1100" kern="1200" dirty="0">
                <a:solidFill>
                  <a:schemeClr val="tx1"/>
                </a:solidFill>
                <a:effectLst/>
                <a:ea typeface="+mn-ea"/>
                <a:cs typeface="+mn-cs"/>
              </a:rPr>
              <a:t>, you no longer have to manage the underlying hardware or handle data center operations. However, you</a:t>
            </a:r>
            <a:r>
              <a:rPr lang="en-US" sz="1100" kern="1200" baseline="0" dirty="0">
                <a:solidFill>
                  <a:schemeClr val="tx1"/>
                </a:solidFill>
                <a:effectLst/>
                <a:ea typeface="+mn-ea"/>
                <a:cs typeface="+mn-cs"/>
              </a:rPr>
              <a:t> a</a:t>
            </a:r>
            <a:r>
              <a:rPr lang="en-US" sz="1100" kern="1200" dirty="0">
                <a:solidFill>
                  <a:schemeClr val="tx1"/>
                </a:solidFill>
                <a:effectLst/>
                <a:ea typeface="+mn-ea"/>
                <a:cs typeface="+mn-cs"/>
              </a:rPr>
              <a:t>re still responsible for patching the operating system and handling all software and backup operations.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set up your database on </a:t>
            </a:r>
            <a:r>
              <a:rPr lang="en-US" sz="1100" b="1" kern="1200" dirty="0">
                <a:solidFill>
                  <a:schemeClr val="tx1"/>
                </a:solidFill>
                <a:effectLst/>
                <a:ea typeface="+mn-ea"/>
                <a:cs typeface="+mn-cs"/>
              </a:rPr>
              <a:t>Amazon RDS</a:t>
            </a:r>
            <a:r>
              <a:rPr lang="en-US" sz="1100" b="0" kern="1200" dirty="0">
                <a:solidFill>
                  <a:schemeClr val="tx1"/>
                </a:solidFill>
                <a:effectLst/>
                <a:ea typeface="+mn-ea"/>
                <a:cs typeface="+mn-cs"/>
              </a:rPr>
              <a:t> or </a:t>
            </a:r>
            <a:r>
              <a:rPr lang="en-US" sz="1100" b="1" kern="1200" dirty="0">
                <a:solidFill>
                  <a:schemeClr val="tx1"/>
                </a:solidFill>
                <a:effectLst/>
                <a:ea typeface="+mn-ea"/>
                <a:cs typeface="+mn-cs"/>
              </a:rPr>
              <a:t>Amazon Aurora</a:t>
            </a:r>
            <a:r>
              <a:rPr lang="en-US" sz="1100" kern="1200" dirty="0">
                <a:solidFill>
                  <a:schemeClr val="tx1"/>
                </a:solidFill>
                <a:effectLst/>
                <a:ea typeface="+mn-ea"/>
                <a:cs typeface="+mn-cs"/>
              </a:rPr>
              <a:t>, you free yourself from the administrative responsibilities. By moving to the cloud, you can automatically scale your database, enable high availability, manage backups and perform patching so that you can focus on what really matters most – optimizing your application.</a:t>
            </a:r>
          </a:p>
        </p:txBody>
      </p:sp>
      <p:sp>
        <p:nvSpPr>
          <p:cNvPr id="4" name="Slide Number Placeholder 3">
            <a:extLst>
              <a:ext uri="{FF2B5EF4-FFF2-40B4-BE49-F238E27FC236}">
                <a16:creationId xmlns:a16="http://schemas.microsoft.com/office/drawing/2014/main" id="{F84E6E74-A246-BF40-A768-003DA50442A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9</a:t>
            </a:fld>
            <a:endParaRPr lang="en-US" dirty="0"/>
          </a:p>
        </p:txBody>
      </p:sp>
    </p:spTree>
    <p:extLst>
      <p:ext uri="{BB962C8B-B14F-4D97-AF65-F5344CB8AC3E}">
        <p14:creationId xmlns:p14="http://schemas.microsoft.com/office/powerpoint/2010/main" val="1332639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40" y="263527"/>
            <a:ext cx="934633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1/29/2020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23.png"/><Relationship Id="rId4" Type="http://schemas.openxmlformats.org/officeDocument/2006/relationships/hyperlink" Target="https://www.digitalocean.com/community/tutorials/understanding-database-sharding"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30.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33.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4.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35.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36.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8.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14.png"/><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42.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32679"/>
            <a:ext cx="6609493" cy="1303418"/>
          </a:xfrm>
        </p:spPr>
        <p:txBody>
          <a:bodyPr/>
          <a:lstStyle/>
          <a:p>
            <a:r>
              <a:rPr lang="en-US" sz="5400" dirty="0"/>
              <a:t>Module 2, Section 4:                        AWS Core Services - Databases</a:t>
            </a:r>
          </a:p>
        </p:txBody>
      </p:sp>
      <p:sp>
        <p:nvSpPr>
          <p:cNvPr id="3" name="TextBox 2">
            <a:extLst>
              <a:ext uri="{FF2B5EF4-FFF2-40B4-BE49-F238E27FC236}">
                <a16:creationId xmlns:a16="http://schemas.microsoft.com/office/drawing/2014/main" id="{10701AAE-E103-7D48-8904-F3E51875BBCA}"/>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2608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AD659B-DEC1-5447-84EE-A91DCCEDE373}"/>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2" name="Title 1"/>
          <p:cNvSpPr>
            <a:spLocks noGrp="1"/>
          </p:cNvSpPr>
          <p:nvPr>
            <p:ph type="title"/>
          </p:nvPr>
        </p:nvSpPr>
        <p:spPr/>
        <p:txBody>
          <a:bodyPr/>
          <a:lstStyle/>
          <a:p>
            <a:r>
              <a:rPr lang="en-US" dirty="0"/>
              <a:t>Managed Services Responsibilities</a:t>
            </a:r>
          </a:p>
        </p:txBody>
      </p:sp>
      <p:sp>
        <p:nvSpPr>
          <p:cNvPr id="5" name="Content Placeholder 2"/>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 &amp; stack</a:t>
            </a:r>
          </a:p>
          <a:p>
            <a:pPr marL="457200" indent="-457200" algn="just">
              <a:spcAft>
                <a:spcPts val="800"/>
              </a:spcAft>
            </a:pPr>
            <a:r>
              <a:rPr lang="en-US" dirty="0"/>
              <a:t>Server maintenance</a:t>
            </a:r>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4183" y="2326923"/>
            <a:ext cx="2286000" cy="2286000"/>
          </a:xfrm>
          <a:prstGeom prst="rect">
            <a:avLst/>
          </a:prstGeom>
        </p:spPr>
      </p:pic>
      <p:sp>
        <p:nvSpPr>
          <p:cNvPr id="9" name="TextBox 8">
            <a:extLst>
              <a:ext uri="{FF2B5EF4-FFF2-40B4-BE49-F238E27FC236}">
                <a16:creationId xmlns:a16="http://schemas.microsoft.com/office/drawing/2014/main" id="{00849B53-48B3-3C40-ACB1-22E4ED6E7605}"/>
              </a:ext>
            </a:extLst>
          </p:cNvPr>
          <p:cNvSpPr txBox="1"/>
          <p:nvPr/>
        </p:nvSpPr>
        <p:spPr>
          <a:xfrm>
            <a:off x="7317854" y="4794794"/>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418332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DB Instances</a:t>
            </a:r>
          </a:p>
        </p:txBody>
      </p:sp>
      <p:pic>
        <p:nvPicPr>
          <p:cNvPr id="6" name="Content Placeholder 5"/>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20677" y="1278225"/>
            <a:ext cx="11115261" cy="5217168"/>
          </a:xfrm>
        </p:spPr>
      </p:pic>
      <p:sp>
        <p:nvSpPr>
          <p:cNvPr id="13" name="Rectangle 12"/>
          <p:cNvSpPr/>
          <p:nvPr/>
        </p:nvSpPr>
        <p:spPr>
          <a:xfrm>
            <a:off x="3902251" y="2494623"/>
            <a:ext cx="3453589" cy="27563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168935" y="2385668"/>
            <a:ext cx="3584636" cy="3108543"/>
          </a:xfrm>
          <a:prstGeom prst="rect">
            <a:avLst/>
          </a:prstGeom>
          <a:noFill/>
        </p:spPr>
        <p:txBody>
          <a:bodyPr wrap="none" rtlCol="0">
            <a:spAutoFit/>
          </a:bodyPr>
          <a:lstStyle/>
          <a:p>
            <a:r>
              <a:rPr lang="en-US" sz="2800" b="1" dirty="0">
                <a:solidFill>
                  <a:srgbClr val="3475B3"/>
                </a:solidFill>
                <a:latin typeface="Amazon Ember" panose="02000000000000000000" pitchFamily="2" charset="0"/>
                <a:ea typeface="Amazon Ember" panose="02000000000000000000" pitchFamily="2" charset="0"/>
              </a:rPr>
              <a:t>DB Instance Class</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CPU</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Memory</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Network Performance</a:t>
            </a:r>
          </a:p>
          <a:p>
            <a:pPr marL="285750" indent="-285750">
              <a:buFont typeface="Arial" panose="020B0604020202020204" pitchFamily="34" charset="0"/>
              <a:buChar char="•"/>
            </a:pPr>
            <a:endParaRPr lang="en-US" sz="2000" dirty="0">
              <a:latin typeface="Amazon Ember" panose="02000000000000000000" pitchFamily="2" charset="0"/>
              <a:ea typeface="Amazon Ember" panose="02000000000000000000" pitchFamily="2" charset="0"/>
            </a:endParaRPr>
          </a:p>
          <a:p>
            <a:r>
              <a:rPr lang="en-US" sz="2800" b="1" dirty="0">
                <a:solidFill>
                  <a:srgbClr val="3475B3"/>
                </a:solidFill>
                <a:latin typeface="Amazon Ember" panose="02000000000000000000" pitchFamily="2" charset="0"/>
                <a:ea typeface="Amazon Ember" panose="02000000000000000000" pitchFamily="2" charset="0"/>
              </a:rPr>
              <a:t>DB Instance Storage</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Magnetic</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General Purpose (SSD)</a:t>
            </a:r>
          </a:p>
          <a:p>
            <a:pPr marL="285750" indent="-285750">
              <a:buClr>
                <a:srgbClr val="3475B3"/>
              </a:buClr>
              <a:buFont typeface="Arial" panose="020B0604020202020204" pitchFamily="34" charset="0"/>
              <a:buChar char="•"/>
            </a:pPr>
            <a:r>
              <a:rPr lang="en-US" sz="2000" dirty="0">
                <a:latin typeface="Amazon Ember" panose="02000000000000000000" pitchFamily="2" charset="0"/>
                <a:ea typeface="Amazon Ember" panose="02000000000000000000" pitchFamily="2" charset="0"/>
              </a:rPr>
              <a:t>Provisioned IOPS</a:t>
            </a:r>
          </a:p>
        </p:txBody>
      </p:sp>
      <p:sp>
        <p:nvSpPr>
          <p:cNvPr id="16" name="Rectangle 15"/>
          <p:cNvSpPr/>
          <p:nvPr/>
        </p:nvSpPr>
        <p:spPr>
          <a:xfrm>
            <a:off x="238539" y="1677186"/>
            <a:ext cx="1176342" cy="61897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42429" y="1946620"/>
            <a:ext cx="968535" cy="584775"/>
          </a:xfrm>
          <a:prstGeom prst="rect">
            <a:avLst/>
          </a:prstGeom>
          <a:noFill/>
        </p:spPr>
        <p:txBody>
          <a:bodyPr wrap="none" rtlCol="0">
            <a:spAutoFit/>
          </a:bodyPr>
          <a:lstStyle/>
          <a:p>
            <a:pPr algn="r"/>
            <a:r>
              <a:rPr lang="en-US" sz="1600" b="1" dirty="0">
                <a:latin typeface="Amazon Ember" panose="02000000000000000000" pitchFamily="2" charset="0"/>
                <a:ea typeface="Amazon Ember" panose="02000000000000000000" pitchFamily="2" charset="0"/>
              </a:rPr>
              <a:t>Amazon</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RDS</a:t>
            </a:r>
          </a:p>
        </p:txBody>
      </p:sp>
      <p:sp>
        <p:nvSpPr>
          <p:cNvPr id="19" name="Rectangle 18"/>
          <p:cNvSpPr/>
          <p:nvPr/>
        </p:nvSpPr>
        <p:spPr>
          <a:xfrm>
            <a:off x="2600960" y="4658950"/>
            <a:ext cx="886978" cy="74617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423087" y="4588792"/>
            <a:ext cx="987771" cy="830997"/>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RDS DB</a:t>
            </a:r>
            <a:br>
              <a:rPr lang="en-US" sz="1600" b="1" dirty="0">
                <a:latin typeface="Amazon Ember" panose="02000000000000000000" pitchFamily="2" charset="0"/>
                <a:ea typeface="Amazon Ember" panose="02000000000000000000" pitchFamily="2" charset="0"/>
              </a:rPr>
            </a:br>
            <a:r>
              <a:rPr lang="en-US" sz="1600" b="1" dirty="0">
                <a:latin typeface="Amazon Ember" panose="02000000000000000000" pitchFamily="2" charset="0"/>
                <a:ea typeface="Amazon Ember" panose="02000000000000000000" pitchFamily="2" charset="0"/>
              </a:rPr>
              <a:t>master</a:t>
            </a:r>
          </a:p>
          <a:p>
            <a:pPr algn="ctr"/>
            <a:r>
              <a:rPr lang="en-US" sz="1600" b="1" dirty="0">
                <a:latin typeface="Amazon Ember" panose="02000000000000000000" pitchFamily="2" charset="0"/>
                <a:ea typeface="Amazon Ember" panose="02000000000000000000" pitchFamily="2" charset="0"/>
              </a:rPr>
              <a:t>instance</a:t>
            </a:r>
          </a:p>
        </p:txBody>
      </p:sp>
      <p:sp>
        <p:nvSpPr>
          <p:cNvPr id="21" name="Rectangle 20"/>
          <p:cNvSpPr/>
          <p:nvPr/>
        </p:nvSpPr>
        <p:spPr>
          <a:xfrm>
            <a:off x="9754411" y="6199649"/>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645302" y="6238119"/>
            <a:ext cx="1268296" cy="338554"/>
          </a:xfrm>
          <a:prstGeom prst="rect">
            <a:avLst/>
          </a:prstGeom>
          <a:noFill/>
        </p:spPr>
        <p:txBody>
          <a:bodyPr wrap="none" rtlCol="0">
            <a:spAutoFit/>
          </a:bodyPr>
          <a:lstStyle/>
          <a:p>
            <a:pPr algn="ctr"/>
            <a:r>
              <a:rPr lang="en-US" sz="1600" b="1" dirty="0">
                <a:latin typeface="Amazon Ember" panose="02000000000000000000" pitchFamily="2" charset="0"/>
                <a:ea typeface="Amazon Ember" panose="02000000000000000000" pitchFamily="2" charset="0"/>
              </a:rPr>
              <a:t>DB Engines</a:t>
            </a:r>
          </a:p>
        </p:txBody>
      </p:sp>
      <p:sp>
        <p:nvSpPr>
          <p:cNvPr id="23" name="TextBox 22"/>
          <p:cNvSpPr txBox="1"/>
          <p:nvPr/>
        </p:nvSpPr>
        <p:spPr>
          <a:xfrm>
            <a:off x="2475739" y="3401428"/>
            <a:ext cx="1012199" cy="929637"/>
          </a:xfrm>
          <a:prstGeom prst="rect">
            <a:avLst/>
          </a:prstGeom>
          <a:solidFill>
            <a:srgbClr val="3475B3"/>
          </a:solidFill>
        </p:spPr>
        <p:txBody>
          <a:bodyPr wrap="none" lIns="0" tIns="0" rIns="0" bIns="0" rtlCol="0" anchor="t" anchorCtr="1">
            <a:noAutofit/>
          </a:bodyPr>
          <a:lstStyle/>
          <a:p>
            <a:r>
              <a:rPr lang="en-US" sz="6600" b="1" dirty="0">
                <a:solidFill>
                  <a:schemeClr val="bg1"/>
                </a:solidFill>
                <a:latin typeface="Amazon Ember" panose="02000000000000000000" pitchFamily="2" charset="0"/>
                <a:ea typeface="Amazon Ember" panose="02000000000000000000" pitchFamily="2" charset="0"/>
              </a:rPr>
              <a:t>M</a:t>
            </a:r>
          </a:p>
        </p:txBody>
      </p:sp>
      <p:pic>
        <p:nvPicPr>
          <p:cNvPr id="4" name="Picture 3">
            <a:extLst>
              <a:ext uri="{FF2B5EF4-FFF2-40B4-BE49-F238E27FC236}">
                <a16:creationId xmlns:a16="http://schemas.microsoft.com/office/drawing/2014/main" id="{789E41B6-E002-0147-9147-71951695ECFB}"/>
              </a:ext>
            </a:extLst>
          </p:cNvPr>
          <p:cNvPicPr>
            <a:picLocks noChangeAspect="1"/>
          </p:cNvPicPr>
          <p:nvPr/>
        </p:nvPicPr>
        <p:blipFill>
          <a:blip r:embed="rId5"/>
          <a:stretch>
            <a:fillRect/>
          </a:stretch>
        </p:blipFill>
        <p:spPr>
          <a:xfrm>
            <a:off x="9091040" y="1345632"/>
            <a:ext cx="2514208" cy="4863550"/>
          </a:xfrm>
          <a:prstGeom prst="rect">
            <a:avLst/>
          </a:prstGeom>
        </p:spPr>
      </p:pic>
      <p:sp>
        <p:nvSpPr>
          <p:cNvPr id="5" name="Rounded Rectangle 4">
            <a:extLst>
              <a:ext uri="{FF2B5EF4-FFF2-40B4-BE49-F238E27FC236}">
                <a16:creationId xmlns:a16="http://schemas.microsoft.com/office/drawing/2014/main" id="{D29E99A0-59A4-DD43-B628-6B4BE02FD510}"/>
              </a:ext>
            </a:extLst>
          </p:cNvPr>
          <p:cNvSpPr/>
          <p:nvPr/>
        </p:nvSpPr>
        <p:spPr>
          <a:xfrm>
            <a:off x="1623656" y="2162147"/>
            <a:ext cx="6729484" cy="38139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8" name="Picture 17">
            <a:extLst>
              <a:ext uri="{FF2B5EF4-FFF2-40B4-BE49-F238E27FC236}">
                <a16:creationId xmlns:a16="http://schemas.microsoft.com/office/drawing/2014/main" id="{07C839EA-353B-374D-9406-13391E16AA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6816" y="1808891"/>
            <a:ext cx="923649" cy="923649"/>
          </a:xfrm>
          <a:prstGeom prst="rect">
            <a:avLst/>
          </a:prstGeom>
        </p:spPr>
      </p:pic>
    </p:spTree>
    <p:custDataLst>
      <p:tags r:id="rId1"/>
    </p:custDataLst>
    <p:extLst>
      <p:ext uri="{BB962C8B-B14F-4D97-AF65-F5344CB8AC3E}">
        <p14:creationId xmlns:p14="http://schemas.microsoft.com/office/powerpoint/2010/main" val="323599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900" dirty="0"/>
              <a:t>Amazon RDS In a Virtual Private Cloud</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189158" y="1300910"/>
            <a:ext cx="9214022" cy="5210250"/>
          </a:xfrm>
        </p:spPr>
      </p:pic>
      <p:pic>
        <p:nvPicPr>
          <p:cNvPr id="25" name="Content Placeholder 3">
            <a:extLst>
              <a:ext uri="{FF2B5EF4-FFF2-40B4-BE49-F238E27FC236}">
                <a16:creationId xmlns:a16="http://schemas.microsoft.com/office/drawing/2014/main" id="{EDB6F895-FF86-A54E-8A9A-DFDF8400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89" y="1250110"/>
            <a:ext cx="9214022" cy="5210250"/>
          </a:xfrm>
          <a:prstGeom prst="rect">
            <a:avLst/>
          </a:prstGeom>
        </p:spPr>
      </p:pic>
      <p:pic>
        <p:nvPicPr>
          <p:cNvPr id="37" name="Picture 36">
            <a:extLst>
              <a:ext uri="{FF2B5EF4-FFF2-40B4-BE49-F238E27FC236}">
                <a16:creationId xmlns:a16="http://schemas.microsoft.com/office/drawing/2014/main" id="{B3B28128-7E40-AC49-9345-2D4F1C2C7C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11640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900" dirty="0"/>
              <a:t>High Availability</a:t>
            </a:r>
          </a:p>
        </p:txBody>
      </p:sp>
      <p:sp>
        <p:nvSpPr>
          <p:cNvPr id="2" name="Content Placeholder 1">
            <a:extLst>
              <a:ext uri="{FF2B5EF4-FFF2-40B4-BE49-F238E27FC236}">
                <a16:creationId xmlns:a16="http://schemas.microsoft.com/office/drawing/2014/main" id="{BA7604CE-594E-4F23-AC2F-68E9C55ADD0D}"/>
              </a:ext>
            </a:extLst>
          </p:cNvPr>
          <p:cNvSpPr>
            <a:spLocks noGrp="1"/>
          </p:cNvSpPr>
          <p:nvPr>
            <p:ph idx="1"/>
          </p:nvPr>
        </p:nvSpPr>
        <p:spPr>
          <a:xfrm>
            <a:off x="238538" y="1440305"/>
            <a:ext cx="11115261" cy="4913308"/>
          </a:xfrm>
        </p:spPr>
        <p:txBody>
          <a:bodyPr>
            <a:normAutofit/>
          </a:bodyPr>
          <a:lstStyle/>
          <a:p>
            <a:r>
              <a:rPr lang="en-US" dirty="0"/>
              <a:t>  </a:t>
            </a:r>
            <a:r>
              <a:rPr lang="en-US" sz="3600" b="1" dirty="0"/>
              <a:t>High availability</a:t>
            </a:r>
            <a:r>
              <a:rPr lang="en-US" sz="3600" dirty="0"/>
              <a:t> refers to systems that are durable and likely to operate continuously without failure for a long time. (technopedia.com)</a:t>
            </a:r>
          </a:p>
          <a:p>
            <a:r>
              <a:rPr lang="en-US" sz="3600" dirty="0"/>
              <a:t> Almost always means there are </a:t>
            </a:r>
            <a:r>
              <a:rPr lang="en-US" sz="3600" b="1" dirty="0"/>
              <a:t>redundant</a:t>
            </a:r>
            <a:r>
              <a:rPr lang="en-US" sz="3600" dirty="0"/>
              <a:t> components. </a:t>
            </a:r>
          </a:p>
          <a:p>
            <a:r>
              <a:rPr lang="en-US" sz="3600" dirty="0"/>
              <a:t> Sometimes measured in number of 9’s  </a:t>
            </a:r>
          </a:p>
          <a:p>
            <a:pPr lvl="1"/>
            <a:r>
              <a:rPr lang="en-US" sz="3200" dirty="0"/>
              <a:t>How much downtime/year is “one nine” ?</a:t>
            </a:r>
          </a:p>
          <a:p>
            <a:pPr lvl="1"/>
            <a:r>
              <a:rPr lang="en-US" sz="3200" dirty="0"/>
              <a:t>How about “two nines” ?</a:t>
            </a:r>
          </a:p>
          <a:p>
            <a:r>
              <a:rPr lang="en-US" sz="3600" dirty="0"/>
              <a:t>Concerns both scheduled and unscheduled downtime</a:t>
            </a:r>
          </a:p>
          <a:p>
            <a:endParaRPr lang="en-US" sz="3600" dirty="0"/>
          </a:p>
        </p:txBody>
      </p:sp>
    </p:spTree>
    <p:custDataLst>
      <p:tags r:id="rId1"/>
    </p:custDataLst>
    <p:extLst>
      <p:ext uri="{BB962C8B-B14F-4D97-AF65-F5344CB8AC3E}">
        <p14:creationId xmlns:p14="http://schemas.microsoft.com/office/powerpoint/2010/main" val="133201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40" y="263527"/>
            <a:ext cx="6515944" cy="779463"/>
          </a:xfrm>
        </p:spPr>
        <p:txBody>
          <a:bodyPr>
            <a:normAutofit fontScale="90000"/>
          </a:bodyPr>
          <a:lstStyle/>
          <a:p>
            <a:r>
              <a:rPr lang="en-US" dirty="0"/>
              <a:t>High Availability with Multiple Availability Zones</a:t>
            </a:r>
          </a:p>
        </p:txBody>
      </p:sp>
      <p:pic>
        <p:nvPicPr>
          <p:cNvPr id="5" name="Content Placeholder 4"/>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696720" y="1458458"/>
            <a:ext cx="8488046" cy="5084232"/>
          </a:xfrm>
        </p:spPr>
      </p:pic>
      <p:pic>
        <p:nvPicPr>
          <p:cNvPr id="29" name="Content Placeholder 4">
            <a:extLst>
              <a:ext uri="{FF2B5EF4-FFF2-40B4-BE49-F238E27FC236}">
                <a16:creationId xmlns:a16="http://schemas.microsoft.com/office/drawing/2014/main" id="{479F9B21-7EAA-954C-8CFE-A35DED0B8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120" y="1245098"/>
            <a:ext cx="8488046" cy="5084232"/>
          </a:xfrm>
          <a:prstGeom prst="rect">
            <a:avLst/>
          </a:prstGeom>
        </p:spPr>
      </p:pic>
      <p:pic>
        <p:nvPicPr>
          <p:cNvPr id="31" name="Picture 30">
            <a:extLst>
              <a:ext uri="{FF2B5EF4-FFF2-40B4-BE49-F238E27FC236}">
                <a16:creationId xmlns:a16="http://schemas.microsoft.com/office/drawing/2014/main" id="{D22F736C-5C32-0E46-A5FD-7FBE460889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66783"/>
            <a:ext cx="923649" cy="923649"/>
          </a:xfrm>
          <a:prstGeom prst="rect">
            <a:avLst/>
          </a:prstGeom>
        </p:spPr>
      </p:pic>
    </p:spTree>
    <p:custDataLst>
      <p:tags r:id="rId1"/>
    </p:custDataLst>
    <p:extLst>
      <p:ext uri="{BB962C8B-B14F-4D97-AF65-F5344CB8AC3E}">
        <p14:creationId xmlns:p14="http://schemas.microsoft.com/office/powerpoint/2010/main" val="319995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63527"/>
            <a:ext cx="6455559" cy="779463"/>
          </a:xfrm>
        </p:spPr>
        <p:txBody>
          <a:bodyPr>
            <a:normAutofit fontScale="90000"/>
          </a:bodyPr>
          <a:lstStyle/>
          <a:p>
            <a:r>
              <a:rPr lang="en-US" dirty="0"/>
              <a:t>High Availability with Multiple Availability Zones</a:t>
            </a:r>
          </a:p>
        </p:txBody>
      </p:sp>
      <p:pic>
        <p:nvPicPr>
          <p:cNvPr id="4" name="Picture 3"/>
          <p:cNvPicPr>
            <a:picLocks noChangeAspect="1"/>
          </p:cNvPicPr>
          <p:nvPr/>
        </p:nvPicPr>
        <p:blipFill>
          <a:blip r:embed="rId4"/>
          <a:stretch>
            <a:fillRect/>
          </a:stretch>
        </p:blipFill>
        <p:spPr>
          <a:xfrm>
            <a:off x="2106939" y="1320323"/>
            <a:ext cx="7947059" cy="5084064"/>
          </a:xfrm>
          <a:prstGeom prst="rect">
            <a:avLst/>
          </a:prstGeom>
        </p:spPr>
      </p:pic>
      <p:sp>
        <p:nvSpPr>
          <p:cNvPr id="6" name="Rectangle 5"/>
          <p:cNvSpPr/>
          <p:nvPr/>
        </p:nvSpPr>
        <p:spPr>
          <a:xfrm>
            <a:off x="3181084" y="2221984"/>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64999" y="2157524"/>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17" name="Rectangle 16"/>
          <p:cNvSpPr/>
          <p:nvPr/>
        </p:nvSpPr>
        <p:spPr>
          <a:xfrm>
            <a:off x="2855029" y="2845807"/>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TextBox 17"/>
          <p:cNvSpPr txBox="1"/>
          <p:nvPr/>
        </p:nvSpPr>
        <p:spPr>
          <a:xfrm>
            <a:off x="2877881" y="2745378"/>
            <a:ext cx="1166168"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pPr algn="r"/>
            <a:r>
              <a:rPr lang="en-US" sz="1400" b="1" dirty="0">
                <a:latin typeface="Amazon Ember" panose="02000000000000000000" pitchFamily="2" charset="0"/>
                <a:ea typeface="Amazon Ember" panose="02000000000000000000" pitchFamily="2" charset="0"/>
              </a:rPr>
              <a:t>instance</a:t>
            </a:r>
          </a:p>
        </p:txBody>
      </p:sp>
      <p:sp>
        <p:nvSpPr>
          <p:cNvPr id="19" name="Rectangle 18"/>
          <p:cNvSpPr/>
          <p:nvPr/>
        </p:nvSpPr>
        <p:spPr>
          <a:xfrm>
            <a:off x="2855029" y="4760533"/>
            <a:ext cx="1157076"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609613" y="4594002"/>
            <a:ext cx="1434436" cy="738664"/>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endParaRPr lang="en-US" sz="1400" b="1" dirty="0">
              <a:latin typeface="Amazon Ember" panose="02000000000000000000" pitchFamily="2" charset="0"/>
              <a:ea typeface="Amazon Ember" panose="02000000000000000000" pitchFamily="2" charset="0"/>
            </a:endParaRPr>
          </a:p>
          <a:p>
            <a:pPr algn="r"/>
            <a:r>
              <a:rPr lang="en-US" sz="1400" b="1" dirty="0">
                <a:latin typeface="Amazon Ember" panose="02000000000000000000" pitchFamily="2" charset="0"/>
                <a:ea typeface="Amazon Ember" panose="02000000000000000000" pitchFamily="2" charset="0"/>
              </a:rPr>
              <a:t>instance</a:t>
            </a:r>
          </a:p>
        </p:txBody>
      </p:sp>
      <p:sp>
        <p:nvSpPr>
          <p:cNvPr id="26" name="TextBox 25"/>
          <p:cNvSpPr txBox="1"/>
          <p:nvPr/>
        </p:nvSpPr>
        <p:spPr>
          <a:xfrm>
            <a:off x="2933722" y="1564186"/>
            <a:ext cx="381153" cy="268044"/>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27" name="TextBox 26"/>
          <p:cNvSpPr txBox="1"/>
          <p:nvPr/>
        </p:nvSpPr>
        <p:spPr>
          <a:xfrm>
            <a:off x="4241822" y="2968405"/>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28" name="Rectangle 27"/>
          <p:cNvSpPr/>
          <p:nvPr/>
        </p:nvSpPr>
        <p:spPr>
          <a:xfrm>
            <a:off x="8190403" y="4565125"/>
            <a:ext cx="830582" cy="81002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8039016" y="4594002"/>
            <a:ext cx="1434436"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standby</a:t>
            </a:r>
          </a:p>
          <a:p>
            <a:r>
              <a:rPr lang="en-US" sz="1400" b="1" dirty="0">
                <a:latin typeface="Amazon Ember" panose="02000000000000000000" pitchFamily="2" charset="0"/>
                <a:ea typeface="Amazon Ember" panose="02000000000000000000" pitchFamily="2" charset="0"/>
              </a:rPr>
              <a:t>instance</a:t>
            </a:r>
          </a:p>
        </p:txBody>
      </p:sp>
      <p:sp>
        <p:nvSpPr>
          <p:cNvPr id="30" name="Rectangle 29"/>
          <p:cNvSpPr/>
          <p:nvPr/>
        </p:nvSpPr>
        <p:spPr>
          <a:xfrm>
            <a:off x="3159566" y="3967701"/>
            <a:ext cx="1273349" cy="14568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3044358"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2" name="Rectangle 31"/>
          <p:cNvSpPr/>
          <p:nvPr/>
        </p:nvSpPr>
        <p:spPr>
          <a:xfrm>
            <a:off x="7369351" y="3967700"/>
            <a:ext cx="1306340"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7287133" y="3905121"/>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34" name="TextBox 33"/>
          <p:cNvSpPr txBox="1"/>
          <p:nvPr/>
        </p:nvSpPr>
        <p:spPr>
          <a:xfrm>
            <a:off x="4131144"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37" name="TextBox 36"/>
          <p:cNvSpPr txBox="1"/>
          <p:nvPr/>
        </p:nvSpPr>
        <p:spPr>
          <a:xfrm>
            <a:off x="7352932" y="4697668"/>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S</a:t>
            </a:r>
          </a:p>
        </p:txBody>
      </p:sp>
      <p:sp>
        <p:nvSpPr>
          <p:cNvPr id="38" name="Rectangle 37"/>
          <p:cNvSpPr/>
          <p:nvPr/>
        </p:nvSpPr>
        <p:spPr>
          <a:xfrm>
            <a:off x="3123554"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2842178"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40" name="Rectangle 39"/>
          <p:cNvSpPr/>
          <p:nvPr/>
        </p:nvSpPr>
        <p:spPr>
          <a:xfrm>
            <a:off x="7365361" y="5903628"/>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7083985" y="5842645"/>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2</a:t>
            </a:r>
          </a:p>
        </p:txBody>
      </p:sp>
      <p:sp>
        <p:nvSpPr>
          <p:cNvPr id="2" name="TextBox 1"/>
          <p:cNvSpPr txBox="1"/>
          <p:nvPr/>
        </p:nvSpPr>
        <p:spPr>
          <a:xfrm>
            <a:off x="5294363" y="4830501"/>
            <a:ext cx="1225961" cy="241908"/>
          </a:xfrm>
          <a:prstGeom prst="rect">
            <a:avLst/>
          </a:prstGeom>
          <a:solidFill>
            <a:srgbClr val="FAB7BE"/>
          </a:solidFill>
        </p:spPr>
        <p:txBody>
          <a:bodyPr wrap="square" rtlCol="0">
            <a:spAutoFit/>
          </a:bodyPr>
          <a:lstStyle/>
          <a:p>
            <a:endParaRPr lang="en-US" b="1" dirty="0">
              <a:solidFill>
                <a:schemeClr val="bg1"/>
              </a:solidFill>
              <a:latin typeface="Amazon Ember" panose="02000000000000000000" pitchFamily="2" charset="0"/>
              <a:ea typeface="Amazon Ember" panose="02000000000000000000" pitchFamily="2" charset="0"/>
            </a:endParaRPr>
          </a:p>
        </p:txBody>
      </p:sp>
      <p:sp>
        <p:nvSpPr>
          <p:cNvPr id="42" name="TextBox 41"/>
          <p:cNvSpPr txBox="1"/>
          <p:nvPr/>
        </p:nvSpPr>
        <p:spPr>
          <a:xfrm>
            <a:off x="5294363" y="4760533"/>
            <a:ext cx="1279517" cy="369332"/>
          </a:xfrm>
          <a:prstGeom prst="rect">
            <a:avLst/>
          </a:prstGeom>
          <a:noFill/>
        </p:spPr>
        <p:txBody>
          <a:bodyPr wrap="none" rtlCol="0">
            <a:spAutoFit/>
          </a:bodyPr>
          <a:lstStyle/>
          <a:p>
            <a:r>
              <a:rPr lang="en-US" b="1" dirty="0">
                <a:solidFill>
                  <a:schemeClr val="bg1"/>
                </a:solidFill>
                <a:latin typeface="Amazon Ember" panose="02000000000000000000" pitchFamily="2" charset="0"/>
                <a:ea typeface="Amazon Ember" panose="02000000000000000000" pitchFamily="2" charset="0"/>
              </a:rPr>
              <a:t>FAILOVER</a:t>
            </a:r>
          </a:p>
        </p:txBody>
      </p:sp>
      <p:pic>
        <p:nvPicPr>
          <p:cNvPr id="35" name="Picture 34">
            <a:extLst>
              <a:ext uri="{FF2B5EF4-FFF2-40B4-BE49-F238E27FC236}">
                <a16:creationId xmlns:a16="http://schemas.microsoft.com/office/drawing/2014/main" id="{661B05E3-5633-6F45-BE4A-6EC1625261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28303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 Read Replicas</a:t>
            </a:r>
          </a:p>
        </p:txBody>
      </p:sp>
      <p:sp>
        <p:nvSpPr>
          <p:cNvPr id="5" name="Content Placeholder 4"/>
          <p:cNvSpPr>
            <a:spLocks noGrp="1"/>
          </p:cNvSpPr>
          <p:nvPr>
            <p:ph idx="13"/>
          </p:nvPr>
        </p:nvSpPr>
        <p:spPr>
          <a:xfrm>
            <a:off x="238539" y="1443042"/>
            <a:ext cx="7377603" cy="4913308"/>
          </a:xfrm>
        </p:spPr>
        <p:txBody>
          <a:bodyPr/>
          <a:lstStyle/>
          <a:p>
            <a:pPr marL="0" indent="0">
              <a:buNone/>
            </a:pPr>
            <a:r>
              <a:rPr lang="en-US" b="1" dirty="0"/>
              <a:t>Features</a:t>
            </a:r>
          </a:p>
          <a:p>
            <a:r>
              <a:rPr lang="en-US" dirty="0"/>
              <a:t>Asynchronous replication </a:t>
            </a:r>
          </a:p>
          <a:p>
            <a:r>
              <a:rPr lang="en-US" dirty="0"/>
              <a:t>Promote to master if needed</a:t>
            </a:r>
          </a:p>
          <a:p>
            <a:endParaRPr lang="en-US" dirty="0"/>
          </a:p>
          <a:p>
            <a:pPr marL="0" indent="0">
              <a:buNone/>
            </a:pPr>
            <a:r>
              <a:rPr lang="en-US" b="1" dirty="0"/>
              <a:t>Functionality</a:t>
            </a:r>
          </a:p>
          <a:p>
            <a:r>
              <a:rPr lang="en-US" dirty="0"/>
              <a:t>Read-heavy database workloads</a:t>
            </a:r>
          </a:p>
          <a:p>
            <a:r>
              <a:rPr lang="en-US" dirty="0"/>
              <a:t>Offload read queries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200" y="1294229"/>
            <a:ext cx="6048685" cy="5437020"/>
          </a:xfrm>
          <a:prstGeom prst="rect">
            <a:avLst/>
          </a:prstGeom>
        </p:spPr>
      </p:pic>
      <p:sp>
        <p:nvSpPr>
          <p:cNvPr id="7" name="Rectangle 6"/>
          <p:cNvSpPr/>
          <p:nvPr/>
        </p:nvSpPr>
        <p:spPr>
          <a:xfrm>
            <a:off x="7423496" y="2260445"/>
            <a:ext cx="1163637" cy="1619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307411" y="2195985"/>
            <a:ext cx="1282723" cy="307777"/>
          </a:xfrm>
          <a:prstGeom prst="rect">
            <a:avLst/>
          </a:prstGeom>
          <a:noFill/>
        </p:spPr>
        <p:txBody>
          <a:bodyPr wrap="none" rtlCol="0">
            <a:spAutoFit/>
          </a:bodyPr>
          <a:lstStyle/>
          <a:p>
            <a:r>
              <a:rPr lang="en-US" sz="1400" dirty="0">
                <a:latin typeface="Amazon Ember" panose="02000000000000000000" pitchFamily="2" charset="0"/>
                <a:ea typeface="Amazon Ember" panose="02000000000000000000" pitchFamily="2" charset="0"/>
              </a:rPr>
              <a:t>Public subnet</a:t>
            </a:r>
          </a:p>
        </p:txBody>
      </p:sp>
      <p:sp>
        <p:nvSpPr>
          <p:cNvPr id="9" name="Rectangle 8"/>
          <p:cNvSpPr/>
          <p:nvPr/>
        </p:nvSpPr>
        <p:spPr>
          <a:xfrm>
            <a:off x="9555234" y="2774805"/>
            <a:ext cx="1131209" cy="7008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TextBox 9"/>
          <p:cNvSpPr txBox="1"/>
          <p:nvPr/>
        </p:nvSpPr>
        <p:spPr>
          <a:xfrm>
            <a:off x="9578086" y="2674376"/>
            <a:ext cx="1166168" cy="738664"/>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Amazon</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EC2</a:t>
            </a:r>
          </a:p>
          <a:p>
            <a:r>
              <a:rPr lang="en-US" sz="1400" b="1" dirty="0">
                <a:latin typeface="Amazon Ember" panose="02000000000000000000" pitchFamily="2" charset="0"/>
                <a:ea typeface="Amazon Ember" panose="02000000000000000000" pitchFamily="2" charset="0"/>
              </a:rPr>
              <a:t>instance</a:t>
            </a:r>
          </a:p>
        </p:txBody>
      </p:sp>
      <p:sp>
        <p:nvSpPr>
          <p:cNvPr id="11" name="Rectangle 10"/>
          <p:cNvSpPr/>
          <p:nvPr/>
        </p:nvSpPr>
        <p:spPr>
          <a:xfrm>
            <a:off x="7138446" y="4874658"/>
            <a:ext cx="824511" cy="49058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536145" y="4876255"/>
            <a:ext cx="1434436" cy="523220"/>
          </a:xfrm>
          <a:prstGeom prst="rect">
            <a:avLst/>
          </a:prstGeom>
          <a:noFill/>
        </p:spPr>
        <p:txBody>
          <a:bodyPr wrap="square" rtlCol="0">
            <a:spAutoFit/>
          </a:bodyPr>
          <a:lstStyle/>
          <a:p>
            <a:pPr algn="r"/>
            <a:r>
              <a:rPr lang="en-US" sz="1400" b="1" dirty="0">
                <a:latin typeface="Amazon Ember" panose="02000000000000000000" pitchFamily="2" charset="0"/>
                <a:ea typeface="Amazon Ember" panose="02000000000000000000" pitchFamily="2" charset="0"/>
              </a:rPr>
              <a:t>RDS DB</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13" name="TextBox 12"/>
          <p:cNvSpPr txBox="1"/>
          <p:nvPr/>
        </p:nvSpPr>
        <p:spPr>
          <a:xfrm>
            <a:off x="7138447" y="1572341"/>
            <a:ext cx="477695" cy="253283"/>
          </a:xfrm>
          <a:prstGeom prst="rect">
            <a:avLst/>
          </a:prstGeom>
          <a:solidFill>
            <a:srgbClr val="ED7C37"/>
          </a:solidFill>
        </p:spPr>
        <p:txBody>
          <a:bodyPr wrap="none" lIns="0" tIns="0" rIns="0" bIns="0" rtlCol="0" anchor="t" anchorCtr="1">
            <a:noAutofit/>
          </a:bodyPr>
          <a:lstStyle/>
          <a:p>
            <a:r>
              <a:rPr lang="en-US" dirty="0">
                <a:solidFill>
                  <a:schemeClr val="bg1"/>
                </a:solidFill>
                <a:latin typeface="Amazon Ember" panose="02000000000000000000" pitchFamily="2" charset="0"/>
                <a:ea typeface="Amazon Ember" panose="02000000000000000000" pitchFamily="2" charset="0"/>
              </a:rPr>
              <a:t>VPC</a:t>
            </a:r>
          </a:p>
        </p:txBody>
      </p:sp>
      <p:sp>
        <p:nvSpPr>
          <p:cNvPr id="14" name="TextBox 13"/>
          <p:cNvSpPr txBox="1"/>
          <p:nvPr/>
        </p:nvSpPr>
        <p:spPr>
          <a:xfrm>
            <a:off x="8820460" y="2860522"/>
            <a:ext cx="459663" cy="345638"/>
          </a:xfrm>
          <a:prstGeom prst="rect">
            <a:avLst/>
          </a:prstGeom>
          <a:solidFill>
            <a:srgbClr val="ED7C37"/>
          </a:solidFill>
        </p:spPr>
        <p:txBody>
          <a:bodyPr wrap="none" lIns="0" tIns="0" rIns="0" bIns="0" rtlCol="0" anchor="t" anchorCtr="1">
            <a:noAutofit/>
          </a:bodyPr>
          <a:lstStyle/>
          <a:p>
            <a:r>
              <a:rPr lang="en-US" b="1" dirty="0">
                <a:latin typeface="Amazon Ember" panose="02000000000000000000" pitchFamily="2" charset="0"/>
                <a:ea typeface="Amazon Ember" panose="02000000000000000000" pitchFamily="2" charset="0"/>
              </a:rPr>
              <a:t>App</a:t>
            </a:r>
          </a:p>
        </p:txBody>
      </p:sp>
      <p:sp>
        <p:nvSpPr>
          <p:cNvPr id="19" name="Rectangle 18"/>
          <p:cNvSpPr/>
          <p:nvPr/>
        </p:nvSpPr>
        <p:spPr>
          <a:xfrm>
            <a:off x="7399676" y="4149044"/>
            <a:ext cx="1274244" cy="1489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317458" y="4086465"/>
            <a:ext cx="1356462"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Private subnet</a:t>
            </a:r>
          </a:p>
        </p:txBody>
      </p:sp>
      <p:sp>
        <p:nvSpPr>
          <p:cNvPr id="21" name="TextBox 20"/>
          <p:cNvSpPr txBox="1"/>
          <p:nvPr/>
        </p:nvSpPr>
        <p:spPr>
          <a:xfrm>
            <a:off x="8050263" y="4912101"/>
            <a:ext cx="641484" cy="634998"/>
          </a:xfrm>
          <a:prstGeom prst="rect">
            <a:avLst/>
          </a:prstGeom>
          <a:solidFill>
            <a:srgbClr val="3475B3"/>
          </a:solidFill>
        </p:spPr>
        <p:txBody>
          <a:bodyPr wrap="none" lIns="0" tIns="0" rIns="0" bIns="0" rtlCol="0" anchor="t" anchorCtr="1">
            <a:noAutofit/>
          </a:bodyPr>
          <a:lstStyle/>
          <a:p>
            <a:r>
              <a:rPr lang="en-US" sz="4800" b="1" dirty="0">
                <a:solidFill>
                  <a:schemeClr val="bg1"/>
                </a:solidFill>
                <a:latin typeface="Amazon Ember" panose="02000000000000000000" pitchFamily="2" charset="0"/>
                <a:ea typeface="Amazon Ember" panose="02000000000000000000" pitchFamily="2" charset="0"/>
              </a:rPr>
              <a:t>M</a:t>
            </a:r>
          </a:p>
        </p:txBody>
      </p:sp>
      <p:sp>
        <p:nvSpPr>
          <p:cNvPr id="23" name="Rectangle 22"/>
          <p:cNvSpPr/>
          <p:nvPr/>
        </p:nvSpPr>
        <p:spPr>
          <a:xfrm>
            <a:off x="8154488" y="6220712"/>
            <a:ext cx="1872548" cy="27127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8050263" y="6184211"/>
            <a:ext cx="2166978" cy="307777"/>
          </a:xfrm>
          <a:prstGeom prst="rect">
            <a:avLst/>
          </a:prstGeom>
          <a:noFill/>
        </p:spPr>
        <p:txBody>
          <a:bodyPr wrap="square" rtlCol="0">
            <a:spAutoFit/>
          </a:bodyPr>
          <a:lstStyle/>
          <a:p>
            <a:pPr algn="ctr"/>
            <a:r>
              <a:rPr lang="en-US" sz="1400" b="1" dirty="0">
                <a:solidFill>
                  <a:srgbClr val="D3B076"/>
                </a:solidFill>
                <a:latin typeface="Amazon Ember" panose="02000000000000000000" pitchFamily="2" charset="0"/>
                <a:ea typeface="Amazon Ember" panose="02000000000000000000" pitchFamily="2" charset="0"/>
              </a:rPr>
              <a:t>Availability Zone 1</a:t>
            </a:r>
          </a:p>
        </p:txBody>
      </p:sp>
      <p:sp>
        <p:nvSpPr>
          <p:cNvPr id="29" name="Rectangle 28"/>
          <p:cNvSpPr/>
          <p:nvPr/>
        </p:nvSpPr>
        <p:spPr>
          <a:xfrm>
            <a:off x="10120838" y="4574871"/>
            <a:ext cx="824511" cy="97222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0027036" y="4639058"/>
            <a:ext cx="1434436" cy="954107"/>
          </a:xfrm>
          <a:prstGeom prst="rect">
            <a:avLst/>
          </a:prstGeom>
          <a:noFill/>
        </p:spPr>
        <p:txBody>
          <a:bodyPr wrap="square" rtlCol="0">
            <a:spAutoFit/>
          </a:bodyPr>
          <a:lstStyle/>
          <a:p>
            <a:r>
              <a:rPr lang="en-US" sz="1400" b="1" dirty="0">
                <a:latin typeface="Amazon Ember" panose="02000000000000000000" pitchFamily="2" charset="0"/>
                <a:ea typeface="Amazon Ember" panose="02000000000000000000" pitchFamily="2" charset="0"/>
              </a:rPr>
              <a:t>RDS DB</a:t>
            </a:r>
          </a:p>
          <a:p>
            <a:r>
              <a:rPr lang="en-US" sz="1400" b="1" dirty="0">
                <a:latin typeface="Amazon Ember" panose="02000000000000000000" pitchFamily="2" charset="0"/>
                <a:ea typeface="Amazon Ember" panose="02000000000000000000" pitchFamily="2" charset="0"/>
              </a:rPr>
              <a:t>read</a:t>
            </a:r>
          </a:p>
          <a:p>
            <a:r>
              <a:rPr lang="en-US" sz="1400" b="1" dirty="0">
                <a:latin typeface="Amazon Ember" panose="02000000000000000000" pitchFamily="2" charset="0"/>
                <a:ea typeface="Amazon Ember" panose="02000000000000000000" pitchFamily="2" charset="0"/>
              </a:rPr>
              <a:t>replica</a:t>
            </a:r>
            <a:br>
              <a:rPr lang="en-US" sz="1400" b="1" dirty="0">
                <a:latin typeface="Amazon Ember" panose="02000000000000000000" pitchFamily="2" charset="0"/>
                <a:ea typeface="Amazon Ember" panose="02000000000000000000" pitchFamily="2" charset="0"/>
              </a:rPr>
            </a:br>
            <a:r>
              <a:rPr lang="en-US" sz="1400" b="1" dirty="0">
                <a:latin typeface="Amazon Ember" panose="02000000000000000000" pitchFamily="2" charset="0"/>
                <a:ea typeface="Amazon Ember" panose="02000000000000000000" pitchFamily="2" charset="0"/>
              </a:rPr>
              <a:t>instance</a:t>
            </a:r>
          </a:p>
        </p:txBody>
      </p:sp>
      <p:sp>
        <p:nvSpPr>
          <p:cNvPr id="31" name="TextBox 30"/>
          <p:cNvSpPr txBox="1"/>
          <p:nvPr/>
        </p:nvSpPr>
        <p:spPr>
          <a:xfrm>
            <a:off x="9321582" y="4893616"/>
            <a:ext cx="641484" cy="634998"/>
          </a:xfrm>
          <a:prstGeom prst="rect">
            <a:avLst/>
          </a:prstGeom>
          <a:solidFill>
            <a:srgbClr val="3475B3"/>
          </a:solidFill>
        </p:spPr>
        <p:txBody>
          <a:bodyPr wrap="none" lIns="0" tIns="0" rIns="0" bIns="0" rtlCol="0" anchor="t" anchorCtr="1">
            <a:noAutofit/>
          </a:bodyPr>
          <a:lstStyle/>
          <a:p>
            <a:pPr algn="r"/>
            <a:r>
              <a:rPr lang="en-US" sz="4800" b="1" dirty="0">
                <a:solidFill>
                  <a:schemeClr val="bg1"/>
                </a:solidFill>
                <a:latin typeface="Amazon Ember" panose="02000000000000000000" pitchFamily="2" charset="0"/>
                <a:ea typeface="Amazon Ember" panose="02000000000000000000" pitchFamily="2" charset="0"/>
              </a:rPr>
              <a:t>R</a:t>
            </a:r>
          </a:p>
        </p:txBody>
      </p:sp>
    </p:spTree>
    <p:custDataLst>
      <p:tags r:id="rId1"/>
    </p:custDataLst>
    <p:extLst>
      <p:ext uri="{BB962C8B-B14F-4D97-AF65-F5344CB8AC3E}">
        <p14:creationId xmlns:p14="http://schemas.microsoft.com/office/powerpoint/2010/main" val="3888210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graphicFrame>
        <p:nvGraphicFramePr>
          <p:cNvPr id="2" name="Table 1"/>
          <p:cNvGraphicFramePr>
            <a:graphicFrameLocks noGrp="1"/>
          </p:cNvGraphicFramePr>
          <p:nvPr>
            <p:extLst>
              <p:ext uri="{D42A27DB-BD31-4B8C-83A1-F6EECF244321}">
                <p14:modId xmlns:p14="http://schemas.microsoft.com/office/powerpoint/2010/main" val="2198755284"/>
              </p:ext>
            </p:extLst>
          </p:nvPr>
        </p:nvGraphicFramePr>
        <p:xfrm>
          <a:off x="655092" y="1419368"/>
          <a:ext cx="10698708" cy="5012964"/>
        </p:xfrm>
        <a:graphic>
          <a:graphicData uri="http://schemas.openxmlformats.org/drawingml/2006/table">
            <a:tbl>
              <a:tblPr firstRow="1" bandRow="1">
                <a:tableStyleId>{22838BEF-8BB2-4498-84A7-C5851F593DF1}</a:tableStyleId>
              </a:tblPr>
              <a:tblGrid>
                <a:gridCol w="5349354">
                  <a:extLst>
                    <a:ext uri="{9D8B030D-6E8A-4147-A177-3AD203B41FA5}">
                      <a16:colId xmlns:a16="http://schemas.microsoft.com/office/drawing/2014/main" val="865783742"/>
                    </a:ext>
                  </a:extLst>
                </a:gridCol>
                <a:gridCol w="5349354">
                  <a:extLst>
                    <a:ext uri="{9D8B030D-6E8A-4147-A177-3AD203B41FA5}">
                      <a16:colId xmlns:a16="http://schemas.microsoft.com/office/drawing/2014/main" val="3410874839"/>
                    </a:ext>
                  </a:extLst>
                </a:gridCol>
              </a:tblGrid>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Web and mobile applications</a:t>
                      </a:r>
                    </a:p>
                  </a:txBody>
                  <a:tcPr anchor="ctr"/>
                </a:tc>
                <a:tc>
                  <a:txBody>
                    <a:bodyPr/>
                    <a:lstStyle/>
                    <a:p>
                      <a:pPr marL="285750" indent="-285750">
                        <a:buFont typeface="Wingdings" panose="05000000000000000000" pitchFamily="2" charset="2"/>
                        <a:buChar char="ü"/>
                      </a:pPr>
                      <a:r>
                        <a:rPr lang="en-US" sz="2800" b="0" dirty="0">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 throughput</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Massive storage scalability</a:t>
                      </a:r>
                    </a:p>
                    <a:p>
                      <a:pPr marL="285750" indent="-285750">
                        <a:buFont typeface="Wingdings" panose="05000000000000000000" pitchFamily="2" charset="2"/>
                        <a:buChar char="ü"/>
                      </a:pPr>
                      <a:r>
                        <a:rPr lang="en-US" sz="2800" b="0" baseline="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endParaRPr lang="en-US" sz="2800" b="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282757818"/>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E-commerce applications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Low-cost database</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security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Fully managed solution</a:t>
                      </a:r>
                    </a:p>
                  </a:txBody>
                  <a:tcPr anchor="ctr"/>
                </a:tc>
                <a:extLst>
                  <a:ext uri="{0D108BD9-81ED-4DB2-BD59-A6C34878D82A}">
                    <a16:rowId xmlns:a16="http://schemas.microsoft.com/office/drawing/2014/main" val="612607100"/>
                  </a:ext>
                </a:extLst>
              </a:tr>
              <a:tr h="1670988">
                <a:tc>
                  <a:txBody>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Mobile and online games</a:t>
                      </a:r>
                    </a:p>
                  </a:txBody>
                  <a:tcPr anchor="ctr"/>
                </a:tc>
                <a:tc>
                  <a:txBody>
                    <a:bodyPr/>
                    <a:lstStyle/>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Rapidly grow capacity</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Automatic scaling</a:t>
                      </a:r>
                    </a:p>
                    <a:p>
                      <a:pPr marL="285750" indent="-285750">
                        <a:buFont typeface="Wingdings" panose="05000000000000000000" pitchFamily="2" charset="2"/>
                        <a:buChar char="ü"/>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 monitoring</a:t>
                      </a:r>
                    </a:p>
                  </a:txBody>
                  <a:tcPr anchor="ctr"/>
                </a:tc>
                <a:extLst>
                  <a:ext uri="{0D108BD9-81ED-4DB2-BD59-A6C34878D82A}">
                    <a16:rowId xmlns:a16="http://schemas.microsoft.com/office/drawing/2014/main" val="1192883566"/>
                  </a:ext>
                </a:extLst>
              </a:tr>
            </a:tbl>
          </a:graphicData>
        </a:graphic>
      </p:graphicFrame>
      <p:pic>
        <p:nvPicPr>
          <p:cNvPr id="4" name="Picture 3">
            <a:extLst>
              <a:ext uri="{FF2B5EF4-FFF2-40B4-BE49-F238E27FC236}">
                <a16:creationId xmlns:a16="http://schemas.microsoft.com/office/drawing/2014/main" id="{12C499F7-8D26-1149-BCA5-297AF9DA52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extLst>
      <p:ext uri="{BB962C8B-B14F-4D97-AF65-F5344CB8AC3E}">
        <p14:creationId xmlns:p14="http://schemas.microsoft.com/office/powerpoint/2010/main" val="85272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1504846"/>
            <a:ext cx="2973583" cy="3511304"/>
          </a:xfrm>
        </p:spPr>
        <p:txBody>
          <a:bodyPr>
            <a:normAutofit fontScale="90000"/>
          </a:bodyPr>
          <a:lstStyle/>
          <a:p>
            <a:r>
              <a:rPr lang="en-US" dirty="0">
                <a:solidFill>
                  <a:schemeClr val="tx1"/>
                </a:solidFill>
              </a:rPr>
              <a:t>Relational Database </a:t>
            </a:r>
            <a:r>
              <a:rPr lang="en-US" dirty="0" err="1">
                <a:solidFill>
                  <a:schemeClr val="tx1"/>
                </a:solidFill>
              </a:rPr>
              <a:t>Sharding</a:t>
            </a:r>
            <a:br>
              <a:rPr lang="en-US" dirty="0">
                <a:solidFill>
                  <a:schemeClr val="tx1"/>
                </a:solidFill>
              </a:rPr>
            </a:br>
            <a:br>
              <a:rPr lang="en-US" dirty="0">
                <a:solidFill>
                  <a:schemeClr val="tx1"/>
                </a:solidFill>
              </a:rPr>
            </a:br>
            <a:r>
              <a:rPr lang="en-US" sz="2200" dirty="0">
                <a:hlinkClick r:id="rId4"/>
              </a:rPr>
              <a:t>https://www.digitalocean.com/community/tutorials/understanding-database-sharding</a:t>
            </a:r>
            <a:endParaRPr lang="en-US" dirty="0">
              <a:solidFill>
                <a:schemeClr val="tx1"/>
              </a:solidFill>
            </a:endParaRPr>
          </a:p>
        </p:txBody>
      </p:sp>
      <p:pic>
        <p:nvPicPr>
          <p:cNvPr id="1026" name="Picture 2" descr="Example tables showing horizontal and vertical partitioning">
            <a:extLst>
              <a:ext uri="{FF2B5EF4-FFF2-40B4-BE49-F238E27FC236}">
                <a16:creationId xmlns:a16="http://schemas.microsoft.com/office/drawing/2014/main" id="{23D53329-488B-4D19-BE2C-14E97AA9D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0"/>
            <a:ext cx="8135937"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2270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to Use Amazon RDS</a:t>
            </a:r>
          </a:p>
        </p:txBody>
      </p:sp>
      <p:sp>
        <p:nvSpPr>
          <p:cNvPr id="3" name="Content Placeholder 2"/>
          <p:cNvSpPr>
            <a:spLocks noGrp="1"/>
          </p:cNvSpPr>
          <p:nvPr>
            <p:ph idx="1"/>
          </p:nvPr>
        </p:nvSpPr>
        <p:spPr>
          <a:xfrm>
            <a:off x="306940" y="2700110"/>
            <a:ext cx="5596903" cy="3580561"/>
          </a:xfrm>
        </p:spPr>
        <p:txBody>
          <a:bodyPr>
            <a:normAutofit/>
          </a:bodyPr>
          <a:lstStyle/>
          <a:p>
            <a:pPr marL="457200" indent="-457200">
              <a:spcBef>
                <a:spcPts val="1200"/>
              </a:spcBef>
              <a:spcAft>
                <a:spcPts val="800"/>
              </a:spcAft>
            </a:pPr>
            <a:r>
              <a:rPr lang="en-US" sz="2000" dirty="0"/>
              <a:t>Complex transactions or complex queries</a:t>
            </a:r>
          </a:p>
          <a:p>
            <a:pPr marL="457200" indent="-457200">
              <a:spcBef>
                <a:spcPts val="1200"/>
              </a:spcBef>
              <a:spcAft>
                <a:spcPts val="800"/>
              </a:spcAft>
            </a:pPr>
            <a:r>
              <a:rPr lang="en-US" sz="2000" dirty="0"/>
              <a:t>A medium to high query/write rate – up to 30K IOPS (15K reads + 15K writes)</a:t>
            </a:r>
          </a:p>
          <a:p>
            <a:pPr marL="457200" indent="-457200">
              <a:spcBef>
                <a:spcPts val="1200"/>
              </a:spcBef>
              <a:spcAft>
                <a:spcPts val="800"/>
              </a:spcAft>
            </a:pPr>
            <a:r>
              <a:rPr lang="en-US" sz="2000" dirty="0"/>
              <a:t>No more than a single worker node/shard</a:t>
            </a:r>
          </a:p>
          <a:p>
            <a:pPr marL="457200" indent="-457200">
              <a:spcBef>
                <a:spcPts val="1200"/>
              </a:spcBef>
              <a:spcAft>
                <a:spcPts val="800"/>
              </a:spcAft>
            </a:pPr>
            <a:r>
              <a:rPr lang="en-US" sz="2000" dirty="0"/>
              <a:t>High durability</a:t>
            </a:r>
          </a:p>
        </p:txBody>
      </p:sp>
      <p:sp>
        <p:nvSpPr>
          <p:cNvPr id="6" name="Content Placeholder 5"/>
          <p:cNvSpPr>
            <a:spLocks noGrp="1"/>
          </p:cNvSpPr>
          <p:nvPr>
            <p:ph idx="13"/>
          </p:nvPr>
        </p:nvSpPr>
        <p:spPr>
          <a:xfrm>
            <a:off x="6371286" y="2700110"/>
            <a:ext cx="5297253" cy="2823964"/>
          </a:xfrm>
        </p:spPr>
        <p:txBody>
          <a:bodyPr vert="horz" lIns="91440" tIns="45720" rIns="91440" bIns="45720" rtlCol="0">
            <a:normAutofit lnSpcReduction="10000"/>
          </a:bodyPr>
          <a:lstStyle/>
          <a:p>
            <a:pPr marL="457200" indent="-457200">
              <a:spcBef>
                <a:spcPts val="1200"/>
              </a:spcBef>
              <a:spcAft>
                <a:spcPts val="800"/>
              </a:spcAft>
            </a:pPr>
            <a:r>
              <a:rPr lang="en-US" sz="2000" dirty="0"/>
              <a:t>Massive read/write rates (e.g., 150K write/second)</a:t>
            </a:r>
          </a:p>
          <a:p>
            <a:pPr marL="457200" indent="-457200">
              <a:spcBef>
                <a:spcPts val="1200"/>
              </a:spcBef>
              <a:spcAft>
                <a:spcPts val="800"/>
              </a:spcAft>
            </a:pPr>
            <a:r>
              <a:rPr lang="en-US" sz="2000" dirty="0"/>
              <a:t>Sharding due to high data size or throughput demands </a:t>
            </a:r>
          </a:p>
          <a:p>
            <a:pPr marL="457200" indent="-457200">
              <a:spcBef>
                <a:spcPts val="1200"/>
              </a:spcBef>
              <a:spcAft>
                <a:spcPts val="800"/>
              </a:spcAft>
            </a:pPr>
            <a:r>
              <a:rPr lang="en-US" sz="2000" dirty="0"/>
              <a:t>Simple GET/PUT requests and queries that a NoSQL database can handle</a:t>
            </a:r>
          </a:p>
          <a:p>
            <a:pPr marL="457200" indent="-457200">
              <a:spcBef>
                <a:spcPts val="1200"/>
              </a:spcBef>
              <a:spcAft>
                <a:spcPts val="800"/>
              </a:spcAft>
            </a:pPr>
            <a:r>
              <a:rPr lang="en-US" sz="2000" dirty="0"/>
              <a:t>Relational Database Management System (RDBMS) customization</a:t>
            </a:r>
          </a:p>
        </p:txBody>
      </p:sp>
      <p:sp>
        <p:nvSpPr>
          <p:cNvPr id="2" name="Text Placeholder 1"/>
          <p:cNvSpPr>
            <a:spLocks noGrp="1"/>
          </p:cNvSpPr>
          <p:nvPr>
            <p:ph type="body" idx="4294967295"/>
          </p:nvPr>
        </p:nvSpPr>
        <p:spPr>
          <a:xfrm>
            <a:off x="305844" y="1610458"/>
            <a:ext cx="5208588" cy="1383969"/>
          </a:xfrm>
        </p:spPr>
        <p:txBody>
          <a:bodyPr wrap="square" anchor="t" anchorCtr="0">
            <a:spAutoFit/>
          </a:bodyPr>
          <a:lstStyle/>
          <a:p>
            <a:pPr marL="0" indent="0">
              <a:buNone/>
            </a:pPr>
            <a:r>
              <a:rPr lang="en-US" b="1" u="sng"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latin typeface="Amazon Ember" panose="020B0603020204020204" pitchFamily="34" charset="0"/>
                <a:ea typeface="Amazon Ember" panose="020B0603020204020204" pitchFamily="34" charset="0"/>
                <a:cs typeface="Amazon Ember" panose="020B0603020204020204" pitchFamily="34" charset="0"/>
              </a:rPr>
              <a:t> Amazon RDS when your app requires:</a:t>
            </a:r>
          </a:p>
          <a:p>
            <a:endParaRPr lang="en-US" b="1" dirty="0"/>
          </a:p>
        </p:txBody>
      </p:sp>
      <p:sp>
        <p:nvSpPr>
          <p:cNvPr id="5" name="Text Placeholder 4"/>
          <p:cNvSpPr>
            <a:spLocks noGrp="1"/>
          </p:cNvSpPr>
          <p:nvPr>
            <p:ph type="body" sz="quarter" idx="4294967295"/>
          </p:nvPr>
        </p:nvSpPr>
        <p:spPr>
          <a:xfrm>
            <a:off x="6371286" y="1610458"/>
            <a:ext cx="5387975" cy="867930"/>
          </a:xfrm>
        </p:spPr>
        <p:txBody>
          <a:bodyPr anchor="t" anchorCtr="0">
            <a:spAutoFit/>
          </a:bodyPr>
          <a:lstStyle/>
          <a:p>
            <a:r>
              <a:rPr lang="en-US" b="1" u="sng"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Do not use</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when your app requires</a:t>
            </a:r>
            <a:r>
              <a:rPr lang="en-US" b="1" dirty="0"/>
              <a:t>:</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240842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Module 2, Section 4 – Core Services - Database</a:t>
            </a:r>
          </a:p>
          <a:p>
            <a:pPr marL="950913" lvl="1" indent="-493713">
              <a:spcBef>
                <a:spcPts val="1800"/>
              </a:spcBef>
            </a:pPr>
            <a:r>
              <a:rPr lang="en-US" dirty="0"/>
              <a:t>Part 1: Amazon Relational Database Service (Amazon RDS)</a:t>
            </a:r>
          </a:p>
          <a:p>
            <a:pPr marL="950913" lvl="1" indent="-493713">
              <a:spcBef>
                <a:spcPts val="1800"/>
              </a:spcBef>
            </a:pPr>
            <a:r>
              <a:rPr lang="en-US" dirty="0"/>
              <a:t>Part 2: Amazon DynamoDB</a:t>
            </a:r>
          </a:p>
          <a:p>
            <a:pPr marL="950913" lvl="1" indent="-493713">
              <a:spcBef>
                <a:spcPts val="1800"/>
              </a:spcBef>
            </a:pPr>
            <a:r>
              <a:rPr lang="en-US" dirty="0"/>
              <a:t>Part 3: Amazon Redshift</a:t>
            </a:r>
          </a:p>
          <a:p>
            <a:pPr marL="950913" lvl="1" indent="-493713">
              <a:spcBef>
                <a:spcPts val="1800"/>
              </a:spcBef>
            </a:pPr>
            <a:r>
              <a:rPr lang="en-US" dirty="0"/>
              <a:t>Part 4: Amazon Aurora</a:t>
            </a:r>
          </a:p>
        </p:txBody>
      </p:sp>
    </p:spTree>
    <p:custDataLst>
      <p:tags r:id="rId1"/>
    </p:custDataLst>
    <p:extLst>
      <p:ext uri="{BB962C8B-B14F-4D97-AF65-F5344CB8AC3E}">
        <p14:creationId xmlns:p14="http://schemas.microsoft.com/office/powerpoint/2010/main" val="3489936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Clock-Hour Billing and Database Characteristics </a:t>
            </a:r>
          </a:p>
        </p:txBody>
      </p:sp>
      <p:sp>
        <p:nvSpPr>
          <p:cNvPr id="5" name="Content Placeholder 2"/>
          <p:cNvSpPr>
            <a:spLocks noGrp="1"/>
          </p:cNvSpPr>
          <p:nvPr>
            <p:ph idx="1"/>
          </p:nvPr>
        </p:nvSpPr>
        <p:spPr/>
        <p:txBody>
          <a:bodyPr/>
          <a:lstStyle/>
          <a:p>
            <a:pPr marL="514350" indent="-514350">
              <a:buFont typeface="+mj-lt"/>
              <a:buAutoNum type="arabicPeriod"/>
            </a:pPr>
            <a:r>
              <a:rPr lang="en-US" b="1" dirty="0"/>
              <a:t>Clock-Hour Billing:</a:t>
            </a:r>
          </a:p>
          <a:p>
            <a:pPr marL="922338" lvl="1" indent="-465138"/>
            <a:r>
              <a:rPr lang="en-US" dirty="0"/>
              <a:t>Resources incur charges when running</a:t>
            </a:r>
          </a:p>
          <a:p>
            <a:endParaRPr lang="en-US" dirty="0"/>
          </a:p>
          <a:p>
            <a:pPr marL="514350" indent="-514350">
              <a:buFont typeface="+mj-lt"/>
              <a:buAutoNum type="arabicPeriod" startAt="2"/>
            </a:pPr>
            <a:r>
              <a:rPr lang="en-US" b="1" dirty="0"/>
              <a:t>Database Characteristics:</a:t>
            </a:r>
          </a:p>
          <a:p>
            <a:pPr marL="922338" lvl="1" indent="-465138"/>
            <a:r>
              <a:rPr lang="en-US" sz="2800" dirty="0"/>
              <a:t>Physical capacity of database:</a:t>
            </a:r>
          </a:p>
          <a:p>
            <a:pPr marL="1443038" lvl="2" indent="-528638"/>
            <a:r>
              <a:rPr lang="en-US" sz="2400" dirty="0"/>
              <a:t>Engine</a:t>
            </a:r>
          </a:p>
          <a:p>
            <a:pPr marL="1443038" lvl="2" indent="-528638"/>
            <a:r>
              <a:rPr lang="en-US" sz="2400" dirty="0"/>
              <a:t>Size</a:t>
            </a:r>
          </a:p>
          <a:p>
            <a:pPr marL="1443038" lvl="2" indent="-528638"/>
            <a:r>
              <a:rPr lang="en-US" sz="2400" dirty="0"/>
              <a:t>Memory class</a:t>
            </a:r>
          </a:p>
          <a:p>
            <a:pPr marL="0" indent="0">
              <a:buNone/>
            </a:pPr>
            <a:endParaRPr lang="en-US" b="1" dirty="0"/>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9E1CAB4F-7816-4B41-BFC2-4F65C833E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extLst>
      <p:ext uri="{BB962C8B-B14F-4D97-AF65-F5344CB8AC3E}">
        <p14:creationId xmlns:p14="http://schemas.microsoft.com/office/powerpoint/2010/main" val="288848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sz="3600" dirty="0"/>
              <a:t>Amazon RDS: DB Purchase Type and Multiple </a:t>
            </a:r>
            <a:br>
              <a:rPr lang="en-US" sz="3600" dirty="0"/>
            </a:br>
            <a:r>
              <a:rPr lang="en-US" sz="3600" dirty="0"/>
              <a:t>DB Instances</a:t>
            </a:r>
          </a:p>
        </p:txBody>
      </p:sp>
      <p:sp>
        <p:nvSpPr>
          <p:cNvPr id="5" name="Content Placeholder 2"/>
          <p:cNvSpPr>
            <a:spLocks noGrp="1"/>
          </p:cNvSpPr>
          <p:nvPr>
            <p:ph idx="1"/>
          </p:nvPr>
        </p:nvSpPr>
        <p:spPr/>
        <p:txBody>
          <a:bodyPr/>
          <a:lstStyle/>
          <a:p>
            <a:pPr marL="514350" indent="-514350">
              <a:buFont typeface="+mj-lt"/>
              <a:buAutoNum type="arabicPeriod" startAt="3"/>
            </a:pPr>
            <a:r>
              <a:rPr lang="en-US" b="1" dirty="0"/>
              <a:t>DB Purchase Type:</a:t>
            </a:r>
          </a:p>
          <a:p>
            <a:pPr marL="922338" lvl="1" indent="-465138"/>
            <a:r>
              <a:rPr lang="en-US" sz="2800" dirty="0"/>
              <a:t>On-demand database instances</a:t>
            </a:r>
          </a:p>
          <a:p>
            <a:pPr marL="1384300" lvl="2" indent="-469900"/>
            <a:r>
              <a:rPr lang="en-US" sz="2400" dirty="0"/>
              <a:t>Compute capacity by the hour</a:t>
            </a:r>
          </a:p>
          <a:p>
            <a:pPr marL="922338" lvl="1" indent="-465138"/>
            <a:r>
              <a:rPr lang="en-US" sz="2800" dirty="0"/>
              <a:t>Reserved database instances</a:t>
            </a:r>
          </a:p>
          <a:p>
            <a:pPr marL="1384300" lvl="2" indent="-469900"/>
            <a:r>
              <a:rPr lang="en-US" sz="2400" dirty="0"/>
              <a:t>Low, one time, up-front payment for database instances reserved with 1 or 3 year term</a:t>
            </a:r>
          </a:p>
          <a:p>
            <a:pPr lvl="1"/>
            <a:endParaRPr lang="en-US" dirty="0"/>
          </a:p>
          <a:p>
            <a:pPr marL="514350" indent="-514350">
              <a:buFont typeface="+mj-lt"/>
              <a:buAutoNum type="arabicPeriod" startAt="4"/>
            </a:pPr>
            <a:r>
              <a:rPr lang="en-US" b="1" dirty="0"/>
              <a:t>Number of DB Instances:</a:t>
            </a:r>
          </a:p>
          <a:p>
            <a:pPr marL="865188" lvl="1" indent="-407988"/>
            <a:r>
              <a:rPr lang="en-US" sz="2800" dirty="0"/>
              <a:t>Provision multiple DB instances to handle peak loads</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4FD4DDD8-F1C9-2241-B952-3AFB6226E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extLst>
      <p:ext uri="{BB962C8B-B14F-4D97-AF65-F5344CB8AC3E}">
        <p14:creationId xmlns:p14="http://schemas.microsoft.com/office/powerpoint/2010/main" val="1652774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RDS: Storage</a:t>
            </a:r>
          </a:p>
        </p:txBody>
      </p:sp>
      <p:sp>
        <p:nvSpPr>
          <p:cNvPr id="5" name="Content Placeholder 2"/>
          <p:cNvSpPr>
            <a:spLocks noGrp="1"/>
          </p:cNvSpPr>
          <p:nvPr>
            <p:ph idx="1"/>
          </p:nvPr>
        </p:nvSpPr>
        <p:spPr>
          <a:xfrm>
            <a:off x="238539" y="1440305"/>
            <a:ext cx="11026770" cy="4913308"/>
          </a:xfrm>
        </p:spPr>
        <p:txBody>
          <a:bodyPr>
            <a:normAutofit/>
          </a:bodyPr>
          <a:lstStyle/>
          <a:p>
            <a:pPr marL="514350" indent="-514350">
              <a:buFont typeface="+mj-lt"/>
              <a:buAutoNum type="arabicPeriod" startAt="5"/>
            </a:pPr>
            <a:r>
              <a:rPr lang="en-US" b="1" dirty="0"/>
              <a:t>Provisioned Storage:</a:t>
            </a:r>
          </a:p>
          <a:p>
            <a:pPr marL="865188" lvl="1" indent="-407988"/>
            <a:r>
              <a:rPr lang="en-US" sz="2800" dirty="0"/>
              <a:t>No charge</a:t>
            </a:r>
          </a:p>
          <a:p>
            <a:pPr marL="1384300" lvl="2" indent="-469900"/>
            <a:r>
              <a:rPr lang="en-US" sz="2400" dirty="0"/>
              <a:t>Backup storage of up to 100% of database storage for active database</a:t>
            </a:r>
          </a:p>
          <a:p>
            <a:pPr marL="922338" lvl="1" indent="-465138"/>
            <a:r>
              <a:rPr lang="en-US" sz="2800" dirty="0"/>
              <a:t>Charge (</a:t>
            </a:r>
            <a:r>
              <a:rPr lang="en-US" sz="2800" i="1" dirty="0"/>
              <a:t>GB/month</a:t>
            </a:r>
            <a:r>
              <a:rPr lang="en-US" sz="2800" dirty="0"/>
              <a:t>)</a:t>
            </a:r>
          </a:p>
          <a:p>
            <a:pPr marL="1384300" lvl="2" indent="-469900"/>
            <a:r>
              <a:rPr lang="en-US" sz="2400" dirty="0"/>
              <a:t>Backup storage for terminated DB instances</a:t>
            </a:r>
          </a:p>
          <a:p>
            <a:pPr marL="0" indent="0">
              <a:buNone/>
            </a:pPr>
            <a:endParaRPr lang="en-US" b="1" dirty="0"/>
          </a:p>
          <a:p>
            <a:pPr marL="514350" indent="-514350">
              <a:buFont typeface="+mj-lt"/>
              <a:buAutoNum type="arabicPeriod" startAt="6"/>
            </a:pPr>
            <a:r>
              <a:rPr lang="en-US" b="1" dirty="0"/>
              <a:t>Additional Storage:</a:t>
            </a:r>
          </a:p>
          <a:p>
            <a:pPr marL="922338" lvl="1" indent="-465138"/>
            <a:r>
              <a:rPr lang="en-US" sz="2800" dirty="0"/>
              <a:t>Charge (</a:t>
            </a:r>
            <a:r>
              <a:rPr lang="en-US" sz="2800" i="1" dirty="0"/>
              <a:t>GB/month</a:t>
            </a:r>
            <a:r>
              <a:rPr lang="en-US" sz="2800" dirty="0"/>
              <a:t>)</a:t>
            </a:r>
          </a:p>
          <a:p>
            <a:pPr marL="1384300" lvl="2" indent="-469900"/>
            <a:r>
              <a:rPr lang="en-US" sz="2400" dirty="0"/>
              <a:t>Backup storage in addition to provisioned storage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F5C3C253-52EF-3A42-9CB5-18E3BED46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extLst>
      <p:ext uri="{BB962C8B-B14F-4D97-AF65-F5344CB8AC3E}">
        <p14:creationId xmlns:p14="http://schemas.microsoft.com/office/powerpoint/2010/main" val="164818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Amazon RDS: Deployment Type and Data Transfer</a:t>
            </a:r>
          </a:p>
        </p:txBody>
      </p:sp>
      <p:sp>
        <p:nvSpPr>
          <p:cNvPr id="5" name="Content Placeholder 2"/>
          <p:cNvSpPr>
            <a:spLocks noGrp="1"/>
          </p:cNvSpPr>
          <p:nvPr>
            <p:ph idx="1"/>
          </p:nvPr>
        </p:nvSpPr>
        <p:spPr/>
        <p:txBody>
          <a:bodyPr>
            <a:normAutofit lnSpcReduction="10000"/>
          </a:bodyPr>
          <a:lstStyle/>
          <a:p>
            <a:pPr marL="514350" indent="-514350">
              <a:buFont typeface="+mj-lt"/>
              <a:buAutoNum type="arabicPeriod" startAt="7"/>
            </a:pPr>
            <a:r>
              <a:rPr lang="en-US" b="1" dirty="0"/>
              <a:t>Requests:</a:t>
            </a:r>
          </a:p>
          <a:p>
            <a:pPr marL="917575" lvl="1" indent="-460375"/>
            <a:r>
              <a:rPr lang="en-US" sz="2800" dirty="0"/>
              <a:t>The number of input and output request made to the database</a:t>
            </a:r>
            <a:endParaRPr lang="en-US" b="1" dirty="0"/>
          </a:p>
          <a:p>
            <a:pPr marL="514350" indent="-514350">
              <a:buFont typeface="+mj-lt"/>
              <a:buAutoNum type="arabicPeriod" startAt="7"/>
            </a:pPr>
            <a:endParaRPr lang="en-US" b="1" dirty="0"/>
          </a:p>
          <a:p>
            <a:pPr marL="514350" indent="-514350">
              <a:buFont typeface="+mj-lt"/>
              <a:buAutoNum type="arabicPeriod" startAt="7"/>
            </a:pPr>
            <a:r>
              <a:rPr lang="en-US" b="1" dirty="0"/>
              <a:t>Deployment Type - Storage and input/output (I/O) charges vary depending:</a:t>
            </a:r>
          </a:p>
          <a:p>
            <a:pPr marL="917575" lvl="1" indent="-460375"/>
            <a:r>
              <a:rPr lang="en-US" sz="2800" dirty="0"/>
              <a:t>Single Availability Zones</a:t>
            </a:r>
          </a:p>
          <a:p>
            <a:pPr marL="917575" lvl="1" indent="-460375"/>
            <a:r>
              <a:rPr lang="en-US" sz="2800" dirty="0"/>
              <a:t>Multiple Availability Zones</a:t>
            </a:r>
          </a:p>
          <a:p>
            <a:endParaRPr lang="en-US" dirty="0"/>
          </a:p>
          <a:p>
            <a:pPr marL="514350" indent="-514350">
              <a:buFont typeface="+mj-lt"/>
              <a:buAutoNum type="arabicPeriod" startAt="9"/>
            </a:pPr>
            <a:r>
              <a:rPr lang="en-US" b="1" dirty="0"/>
              <a:t>Data Transfer:</a:t>
            </a:r>
          </a:p>
          <a:p>
            <a:pPr marL="922338" lvl="1" indent="-465138"/>
            <a:r>
              <a:rPr lang="en-US" sz="2800" dirty="0"/>
              <a:t>No charge for Inbound data transfer </a:t>
            </a:r>
          </a:p>
          <a:p>
            <a:pPr marL="922338" lvl="1" indent="-465138"/>
            <a:r>
              <a:rPr lang="en-US" sz="2800" dirty="0"/>
              <a:t>Tiered charges for outbound data transfer</a:t>
            </a:r>
          </a:p>
          <a:p>
            <a:pPr marL="0" indent="0">
              <a:buNone/>
            </a:pPr>
            <a:endParaRPr lang="en-US" b="1"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a:extLst>
              <a:ext uri="{FF2B5EF4-FFF2-40B4-BE49-F238E27FC236}">
                <a16:creationId xmlns:a16="http://schemas.microsoft.com/office/drawing/2014/main" id="{07B8A479-10E1-EE40-A639-3C75E7C10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309" y="5834704"/>
            <a:ext cx="795528" cy="919829"/>
          </a:xfrm>
          <a:prstGeom prst="rect">
            <a:avLst/>
          </a:prstGeom>
        </p:spPr>
      </p:pic>
    </p:spTree>
    <p:extLst>
      <p:ext uri="{BB962C8B-B14F-4D97-AF65-F5344CB8AC3E}">
        <p14:creationId xmlns:p14="http://schemas.microsoft.com/office/powerpoint/2010/main" val="156073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20000"/>
              </a:lnSpc>
              <a:spcBef>
                <a:spcPts val="0"/>
              </a:spcBef>
              <a:buNone/>
            </a:pPr>
            <a:r>
              <a:rPr lang="en-US" dirty="0"/>
              <a:t>Set up, operate, and scale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relational databases </a:t>
            </a:r>
            <a:r>
              <a:rPr lang="en-US" dirty="0"/>
              <a:t>in the cloud. </a:t>
            </a:r>
          </a:p>
          <a:p>
            <a:pPr marL="0" indent="0">
              <a:lnSpc>
                <a:spcPct val="120000"/>
              </a:lnSpc>
              <a:spcBef>
                <a:spcPts val="0"/>
              </a:spcBef>
              <a:buNone/>
            </a:pPr>
            <a:r>
              <a:rPr lang="en-US" dirty="0"/>
              <a:t>Features include:</a:t>
            </a:r>
          </a:p>
          <a:p>
            <a:pPr marL="457200" lvl="1" indent="-457200">
              <a:lnSpc>
                <a:spcPct val="110000"/>
              </a:lnSpc>
              <a:spcBef>
                <a:spcPts val="1200"/>
              </a:spcBef>
            </a:pPr>
            <a:r>
              <a:rPr lang="en-US" dirty="0"/>
              <a:t>Managed service</a:t>
            </a:r>
          </a:p>
          <a:p>
            <a:pPr marL="457200" lvl="1" indent="-457200">
              <a:lnSpc>
                <a:spcPct val="110000"/>
              </a:lnSpc>
              <a:spcBef>
                <a:spcPts val="1200"/>
              </a:spcBef>
            </a:pPr>
            <a:r>
              <a:rPr lang="en-US" dirty="0"/>
              <a:t>Accessible via the console, AWS RDS CLI, or simple API calls</a:t>
            </a:r>
          </a:p>
          <a:p>
            <a:pPr marL="457200" lvl="1" indent="-457200">
              <a:lnSpc>
                <a:spcPct val="110000"/>
              </a:lnSpc>
              <a:spcBef>
                <a:spcPts val="1200"/>
              </a:spcBef>
            </a:pPr>
            <a:r>
              <a:rPr lang="en-US" dirty="0"/>
              <a:t>Scalable (compute and storage)</a:t>
            </a:r>
          </a:p>
          <a:p>
            <a:pPr marL="457200" lvl="1" indent="-457200">
              <a:lnSpc>
                <a:spcPct val="110000"/>
              </a:lnSpc>
              <a:spcBef>
                <a:spcPts val="1200"/>
              </a:spcBef>
            </a:pPr>
            <a:r>
              <a:rPr lang="en-US" dirty="0"/>
              <a:t>Automated redundancy and backup available</a:t>
            </a:r>
          </a:p>
          <a:p>
            <a:pPr marL="457200" lvl="1" indent="-457200">
              <a:lnSpc>
                <a:spcPct val="110000"/>
              </a:lnSpc>
              <a:spcBef>
                <a:spcPts val="1200"/>
              </a:spcBef>
            </a:pPr>
            <a:r>
              <a:rPr lang="en-US" dirty="0"/>
              <a:t>Supported database engines:</a:t>
            </a:r>
          </a:p>
          <a:p>
            <a:pPr marL="976313" lvl="2" indent="-455613">
              <a:lnSpc>
                <a:spcPct val="120000"/>
              </a:lnSpc>
              <a:spcBef>
                <a:spcPts val="0"/>
              </a:spcBef>
            </a:pPr>
            <a:r>
              <a:rPr lang="en-US" sz="2133" dirty="0"/>
              <a:t>Amazon Aurora, PostgreSQL, MySQL, MariaDB, ORACLE, Microsoft SQL Server</a:t>
            </a:r>
          </a:p>
          <a:p>
            <a:pPr marL="685783" lvl="1" indent="-457189">
              <a:lnSpc>
                <a:spcPct val="120000"/>
              </a:lnSpc>
              <a:spcBef>
                <a:spcPts val="0"/>
              </a:spcBef>
            </a:pP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spTree>
    <p:custDataLst>
      <p:tags r:id="rId1"/>
    </p:custDataLst>
    <p:extLst>
      <p:ext uri="{BB962C8B-B14F-4D97-AF65-F5344CB8AC3E}">
        <p14:creationId xmlns:p14="http://schemas.microsoft.com/office/powerpoint/2010/main" val="359956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RDS Demo</a:t>
            </a:r>
          </a:p>
        </p:txBody>
      </p:sp>
    </p:spTree>
    <p:custDataLst>
      <p:tags r:id="rId1"/>
    </p:custDataLst>
    <p:extLst>
      <p:ext uri="{BB962C8B-B14F-4D97-AF65-F5344CB8AC3E}">
        <p14:creationId xmlns:p14="http://schemas.microsoft.com/office/powerpoint/2010/main" val="2171520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2: Database Services: </a:t>
            </a:r>
            <a:br>
              <a:rPr lang="en-US" sz="4800" dirty="0"/>
            </a:br>
            <a:r>
              <a:rPr lang="en-US" sz="4800" dirty="0"/>
              <a:t>Amazon DynamoDB</a:t>
            </a:r>
          </a:p>
        </p:txBody>
      </p:sp>
    </p:spTree>
    <p:custDataLst>
      <p:tags r:id="rId1"/>
    </p:custDataLst>
    <p:extLst>
      <p:ext uri="{BB962C8B-B14F-4D97-AF65-F5344CB8AC3E}">
        <p14:creationId xmlns:p14="http://schemas.microsoft.com/office/powerpoint/2010/main" val="187937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DynamoDB</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556" y="1866028"/>
            <a:ext cx="3219536" cy="3219536"/>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232097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Amazon DynamoDB?</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NoSQL database tables</a:t>
            </a:r>
          </a:p>
          <a:p>
            <a:pPr marL="457200" lvl="1" indent="-457200" algn="just">
              <a:lnSpc>
                <a:spcPct val="110000"/>
              </a:lnSpc>
              <a:spcBef>
                <a:spcPts val="1800"/>
              </a:spcBef>
              <a:spcAft>
                <a:spcPts val="800"/>
              </a:spcAft>
            </a:pPr>
            <a:r>
              <a:rPr lang="en-US" sz="2800" dirty="0"/>
              <a:t>Virtually unlimited storage</a:t>
            </a:r>
          </a:p>
          <a:p>
            <a:pPr marL="457200" lvl="1" indent="-457200" algn="just">
              <a:lnSpc>
                <a:spcPct val="110000"/>
              </a:lnSpc>
              <a:spcBef>
                <a:spcPts val="1800"/>
              </a:spcBef>
              <a:spcAft>
                <a:spcPts val="800"/>
              </a:spcAft>
            </a:pPr>
            <a:r>
              <a:rPr lang="en-US" sz="2800" dirty="0"/>
              <a:t>Items may have differing attributes</a:t>
            </a:r>
          </a:p>
          <a:p>
            <a:pPr marL="457200" lvl="1" indent="-457200" algn="just">
              <a:lnSpc>
                <a:spcPct val="110000"/>
              </a:lnSpc>
              <a:spcBef>
                <a:spcPts val="1800"/>
              </a:spcBef>
              <a:spcAft>
                <a:spcPts val="800"/>
              </a:spcAft>
            </a:pPr>
            <a:r>
              <a:rPr lang="en-US" sz="2800" dirty="0"/>
              <a:t>Low-latency queries</a:t>
            </a:r>
          </a:p>
          <a:p>
            <a:pPr marL="457200" lvl="1" indent="-457200" algn="just">
              <a:lnSpc>
                <a:spcPct val="110000"/>
              </a:lnSpc>
              <a:spcBef>
                <a:spcPts val="1800"/>
              </a:spcBef>
              <a:spcAft>
                <a:spcPts val="800"/>
              </a:spcAft>
            </a:pPr>
            <a:r>
              <a:rPr lang="en-US" sz="2800" dirty="0"/>
              <a:t>Scalable read/write throughput</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412300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DynamoDB Core Components</a:t>
            </a:r>
          </a:p>
        </p:txBody>
      </p:sp>
      <p:sp>
        <p:nvSpPr>
          <p:cNvPr id="3" name="Content Placeholder 2"/>
          <p:cNvSpPr>
            <a:spLocks noGrp="1"/>
          </p:cNvSpPr>
          <p:nvPr>
            <p:ph idx="1"/>
          </p:nvPr>
        </p:nvSpPr>
        <p:spPr>
          <a:xfrm>
            <a:off x="238538" y="1440305"/>
            <a:ext cx="8664829" cy="4913308"/>
          </a:xfrm>
        </p:spPr>
        <p:txBody>
          <a:bodyPr>
            <a:normAutofit/>
          </a:bodyPr>
          <a:lstStyle/>
          <a:p>
            <a:pPr marL="457200" lvl="1" indent="-457200">
              <a:lnSpc>
                <a:spcPct val="100000"/>
              </a:lnSpc>
              <a:spcBef>
                <a:spcPts val="600"/>
              </a:spcBef>
              <a:spcAft>
                <a:spcPts val="600"/>
              </a:spcAft>
            </a:pPr>
            <a:r>
              <a:rPr lang="en-US" sz="2800" dirty="0"/>
              <a:t>Tables, items, and attributes are the core DynamoDB components</a:t>
            </a:r>
          </a:p>
          <a:p>
            <a:pPr marL="457200" lvl="1" indent="-457200">
              <a:lnSpc>
                <a:spcPct val="100000"/>
              </a:lnSpc>
              <a:spcBef>
                <a:spcPts val="600"/>
              </a:spcBef>
              <a:spcAft>
                <a:spcPts val="600"/>
              </a:spcAft>
            </a:pPr>
            <a:r>
              <a:rPr lang="en-US" sz="2800" dirty="0"/>
              <a:t>DynamoDB supports two different kinds of primary keys: Partition Key and Partition and Sort Key</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61668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7" y="1685757"/>
            <a:ext cx="11359663" cy="3688499"/>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dirty="0"/>
              <a:t>Discuss key concepts related to database including. </a:t>
            </a:r>
          </a:p>
          <a:p>
            <a:pPr marL="682625" lvl="1" indent="-463550" defTabSz="342900">
              <a:lnSpc>
                <a:spcPct val="150000"/>
              </a:lnSpc>
              <a:spcBef>
                <a:spcPts val="0"/>
              </a:spcBef>
              <a:spcAft>
                <a:spcPts val="600"/>
              </a:spcAft>
              <a:buClr>
                <a:schemeClr val="accent1"/>
              </a:buClr>
              <a:tabLst>
                <a:tab pos="8461375" algn="r"/>
              </a:tabLst>
            </a:pPr>
            <a:r>
              <a:rPr lang="en-US" dirty="0"/>
              <a:t>Provide an overview of different database services in the cloud.</a:t>
            </a:r>
          </a:p>
          <a:p>
            <a:pPr marL="682625" lvl="1" indent="-463550" defTabSz="342900">
              <a:lnSpc>
                <a:spcPct val="150000"/>
              </a:lnSpc>
              <a:spcBef>
                <a:spcPts val="0"/>
              </a:spcBef>
              <a:spcAft>
                <a:spcPts val="600"/>
              </a:spcAft>
              <a:buClr>
                <a:schemeClr val="accent1"/>
              </a:buClr>
              <a:tabLst>
                <a:tab pos="8461375" algn="r"/>
              </a:tabLst>
            </a:pPr>
            <a:r>
              <a:rPr lang="en-US" dirty="0"/>
              <a:t>Highlight the difference between unmanaged and managed database solutions.</a:t>
            </a:r>
          </a:p>
          <a:p>
            <a:pPr marL="682625" lvl="1" indent="-463550" defTabSz="342900">
              <a:lnSpc>
                <a:spcPct val="150000"/>
              </a:lnSpc>
              <a:spcBef>
                <a:spcPts val="0"/>
              </a:spcBef>
              <a:spcAft>
                <a:spcPts val="600"/>
              </a:spcAft>
              <a:buClr>
                <a:schemeClr val="accent1"/>
              </a:buClr>
              <a:tabLst>
                <a:tab pos="8461375" algn="r"/>
              </a:tabLst>
            </a:pPr>
            <a:r>
              <a:rPr lang="en-US" dirty="0"/>
              <a:t>Understand the differences between Structured Query Language (SQL) and NoSQL databases.</a:t>
            </a:r>
          </a:p>
          <a:p>
            <a:pPr marL="682625" lvl="1" indent="-463550" defTabSz="342900">
              <a:lnSpc>
                <a:spcPct val="150000"/>
              </a:lnSpc>
              <a:spcBef>
                <a:spcPts val="0"/>
              </a:spcBef>
              <a:spcAft>
                <a:spcPts val="600"/>
              </a:spcAft>
              <a:buClr>
                <a:schemeClr val="accent1"/>
              </a:buClr>
              <a:tabLst>
                <a:tab pos="8461375" algn="r"/>
              </a:tabLst>
            </a:pPr>
            <a:r>
              <a:rPr lang="en-US" dirty="0"/>
              <a:t>Review the availability differences of alternative database solutions.</a:t>
            </a:r>
          </a:p>
        </p:txBody>
      </p:sp>
    </p:spTree>
    <p:extLst>
      <p:ext uri="{BB962C8B-B14F-4D97-AF65-F5344CB8AC3E}">
        <p14:creationId xmlns:p14="http://schemas.microsoft.com/office/powerpoint/2010/main" val="258397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6" name="Content Placeholder 5"/>
          <p:cNvPicPr>
            <a:picLocks noGrp="1" noChangeAspect="1"/>
          </p:cNvPicPr>
          <p:nvPr>
            <p:ph idx="13"/>
          </p:nvPr>
        </p:nvPicPr>
        <p:blipFill rotWithShape="1">
          <a:blip r:embed="rId3">
            <a:extLst>
              <a:ext uri="{28A0092B-C50C-407E-A947-70E740481C1C}">
                <a14:useLocalDpi xmlns:a14="http://schemas.microsoft.com/office/drawing/2010/main" val="0"/>
              </a:ext>
            </a:extLst>
          </a:blip>
          <a:srcRect r="308" b="5689"/>
          <a:stretch/>
        </p:blipFill>
        <p:spPr>
          <a:xfrm>
            <a:off x="32232" y="1315494"/>
            <a:ext cx="11492362" cy="5227196"/>
          </a:xfrm>
        </p:spPr>
      </p:pic>
      <p:pic>
        <p:nvPicPr>
          <p:cNvPr id="5" name="Content Placeholder 5">
            <a:extLst>
              <a:ext uri="{FF2B5EF4-FFF2-40B4-BE49-F238E27FC236}">
                <a16:creationId xmlns:a16="http://schemas.microsoft.com/office/drawing/2014/main" id="{E6804B00-B0D1-8945-B49D-4B5BEADA9F3D}"/>
              </a:ext>
            </a:extLst>
          </p:cNvPr>
          <p:cNvPicPr>
            <a:picLocks noChangeAspect="1"/>
          </p:cNvPicPr>
          <p:nvPr/>
        </p:nvPicPr>
        <p:blipFill rotWithShape="1">
          <a:blip r:embed="rId3">
            <a:extLst>
              <a:ext uri="{28A0092B-C50C-407E-A947-70E740481C1C}">
                <a14:useLocalDpi xmlns:a14="http://schemas.microsoft.com/office/drawing/2010/main" val="0"/>
              </a:ext>
            </a:extLst>
          </a:blip>
          <a:srcRect r="308" b="5689"/>
          <a:stretch/>
        </p:blipFill>
        <p:spPr>
          <a:xfrm>
            <a:off x="184632" y="1467894"/>
            <a:ext cx="11492362" cy="5227196"/>
          </a:xfrm>
          <a:prstGeom prst="rect">
            <a:avLst/>
          </a:prstGeom>
        </p:spPr>
      </p:pic>
    </p:spTree>
    <p:extLst>
      <p:ext uri="{BB962C8B-B14F-4D97-AF65-F5344CB8AC3E}">
        <p14:creationId xmlns:p14="http://schemas.microsoft.com/office/powerpoint/2010/main" val="3515041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4" name="Content Placeholder 3"/>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0" y="1643900"/>
            <a:ext cx="12037325" cy="4563770"/>
          </a:xfrm>
        </p:spPr>
      </p:pic>
      <p:pic>
        <p:nvPicPr>
          <p:cNvPr id="5" name="Content Placeholder 3">
            <a:extLst>
              <a:ext uri="{FF2B5EF4-FFF2-40B4-BE49-F238E27FC236}">
                <a16:creationId xmlns:a16="http://schemas.microsoft.com/office/drawing/2014/main" id="{38DCA5EB-4A6C-704A-B5FD-38BD3C3E7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796300"/>
            <a:ext cx="12037325" cy="4563770"/>
          </a:xfrm>
          <a:prstGeom prst="rect">
            <a:avLst/>
          </a:prstGeom>
        </p:spPr>
      </p:pic>
    </p:spTree>
    <p:extLst>
      <p:ext uri="{BB962C8B-B14F-4D97-AF65-F5344CB8AC3E}">
        <p14:creationId xmlns:p14="http://schemas.microsoft.com/office/powerpoint/2010/main" val="4129036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Overview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nSpc>
                <a:spcPct val="110000"/>
              </a:lnSpc>
              <a:spcBef>
                <a:spcPts val="1800"/>
              </a:spcBef>
              <a:spcAft>
                <a:spcPts val="800"/>
              </a:spcAft>
            </a:pPr>
            <a:r>
              <a:rPr lang="en-US" sz="2800" dirty="0"/>
              <a:t>Runs exclusively on Solid State Drives (SSDs).</a:t>
            </a:r>
          </a:p>
          <a:p>
            <a:pPr marL="457200" lvl="1" indent="-457200">
              <a:lnSpc>
                <a:spcPct val="110000"/>
              </a:lnSpc>
              <a:spcBef>
                <a:spcPts val="1800"/>
              </a:spcBef>
              <a:spcAft>
                <a:spcPts val="800"/>
              </a:spcAft>
            </a:pPr>
            <a:r>
              <a:rPr lang="en-US" sz="2800" dirty="0"/>
              <a:t>Supports document and key-value store models.</a:t>
            </a:r>
          </a:p>
          <a:p>
            <a:pPr marL="457200" lvl="1" indent="-457200">
              <a:lnSpc>
                <a:spcPct val="110000"/>
              </a:lnSpc>
              <a:spcBef>
                <a:spcPts val="1800"/>
              </a:spcBef>
              <a:spcAft>
                <a:spcPts val="800"/>
              </a:spcAft>
            </a:pPr>
            <a:r>
              <a:rPr lang="en-US" sz="2800" dirty="0"/>
              <a:t>The Global Tables feature replicates your DynamoDB tables automatically across your choice of AWS Regions.</a:t>
            </a:r>
          </a:p>
          <a:p>
            <a:pPr marL="457200" lvl="1" indent="-457200">
              <a:lnSpc>
                <a:spcPct val="110000"/>
              </a:lnSpc>
              <a:spcBef>
                <a:spcPts val="1800"/>
              </a:spcBef>
              <a:spcAft>
                <a:spcPts val="800"/>
              </a:spcAft>
            </a:pPr>
            <a:r>
              <a:rPr lang="en-US" sz="2800" dirty="0"/>
              <a:t>Ideal for mobile, web, gaming, ad tech, and </a:t>
            </a:r>
            <a:r>
              <a:rPr lang="en-US" sz="2800" dirty="0" err="1"/>
              <a:t>IoT</a:t>
            </a:r>
            <a:r>
              <a:rPr lang="en-US" sz="2800" dirty="0"/>
              <a:t> applications.</a:t>
            </a:r>
          </a:p>
          <a:p>
            <a:pPr marL="457200" lvl="1" indent="-457200">
              <a:lnSpc>
                <a:spcPct val="110000"/>
              </a:lnSpc>
              <a:spcBef>
                <a:spcPts val="1800"/>
              </a:spcBef>
              <a:spcAft>
                <a:spcPts val="800"/>
              </a:spcAft>
            </a:pPr>
            <a:r>
              <a:rPr lang="en-US" sz="2800" dirty="0"/>
              <a:t>Accessible via the console, the CLI, and simple API calls.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221589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0" indent="0" algn="just">
              <a:lnSpc>
                <a:spcPct val="120000"/>
              </a:lnSpc>
              <a:spcBef>
                <a:spcPts val="0"/>
              </a:spcBef>
              <a:spcAft>
                <a:spcPts val="800"/>
              </a:spcAft>
              <a:buNone/>
            </a:pPr>
            <a:r>
              <a:rPr lang="en-US" dirty="0"/>
              <a:t>DynamoDB is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fully managed NoSQL database service</a:t>
            </a:r>
            <a:r>
              <a:rPr lang="en-US" dirty="0"/>
              <a:t>.</a:t>
            </a:r>
          </a:p>
          <a:p>
            <a:pPr marL="457200" lvl="1" indent="-457200" algn="just">
              <a:lnSpc>
                <a:spcPct val="110000"/>
              </a:lnSpc>
              <a:spcBef>
                <a:spcPts val="1800"/>
              </a:spcBef>
              <a:spcAft>
                <a:spcPts val="800"/>
              </a:spcAft>
            </a:pPr>
            <a:r>
              <a:rPr lang="en-US" dirty="0"/>
              <a:t>Consistent, single-digit millisecond latency at any scale.</a:t>
            </a:r>
          </a:p>
          <a:p>
            <a:pPr marL="457200" lvl="1" indent="-457200" algn="just">
              <a:lnSpc>
                <a:spcPct val="110000"/>
              </a:lnSpc>
              <a:spcBef>
                <a:spcPts val="1800"/>
              </a:spcBef>
              <a:spcAft>
                <a:spcPts val="800"/>
              </a:spcAft>
            </a:pPr>
            <a:r>
              <a:rPr lang="en-US" dirty="0"/>
              <a:t>No table size or throughput limits.</a:t>
            </a:r>
          </a:p>
          <a:p>
            <a:pPr marL="457200" lvl="1" indent="-457200" algn="just">
              <a:lnSpc>
                <a:spcPct val="110000"/>
              </a:lnSpc>
              <a:spcBef>
                <a:spcPts val="1800"/>
              </a:spcBef>
              <a:spcAft>
                <a:spcPts val="800"/>
              </a:spcAft>
            </a:pPr>
            <a:r>
              <a:rPr lang="en-US" dirty="0"/>
              <a:t>Global Tables eliminate the difficulty of replicating data between regions and resolving update conflicts.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5546" y="5947843"/>
            <a:ext cx="986544" cy="986544"/>
          </a:xfrm>
          <a:prstGeom prst="rect">
            <a:avLst/>
          </a:prstGeom>
        </p:spPr>
      </p:pic>
    </p:spTree>
    <p:custDataLst>
      <p:tags r:id="rId1"/>
    </p:custDataLst>
    <p:extLst>
      <p:ext uri="{BB962C8B-B14F-4D97-AF65-F5344CB8AC3E}">
        <p14:creationId xmlns:p14="http://schemas.microsoft.com/office/powerpoint/2010/main" val="4001117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pPr algn="ctr"/>
            <a:r>
              <a:rPr lang="en-US" sz="5800" dirty="0"/>
              <a:t>Amazon DynamoDB Demo</a:t>
            </a:r>
          </a:p>
        </p:txBody>
      </p:sp>
    </p:spTree>
    <p:custDataLst>
      <p:tags r:id="rId1"/>
    </p:custDataLst>
    <p:extLst>
      <p:ext uri="{BB962C8B-B14F-4D97-AF65-F5344CB8AC3E}">
        <p14:creationId xmlns:p14="http://schemas.microsoft.com/office/powerpoint/2010/main" val="1217595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3: Database Services: </a:t>
            </a:r>
            <a:br>
              <a:rPr lang="en-US" sz="4800" dirty="0"/>
            </a:br>
            <a:r>
              <a:rPr lang="en-US" sz="4800" dirty="0"/>
              <a:t>Amazon Redshift</a:t>
            </a:r>
          </a:p>
        </p:txBody>
      </p:sp>
    </p:spTree>
    <p:custDataLst>
      <p:tags r:id="rId1"/>
    </p:custDataLst>
    <p:extLst>
      <p:ext uri="{BB962C8B-B14F-4D97-AF65-F5344CB8AC3E}">
        <p14:creationId xmlns:p14="http://schemas.microsoft.com/office/powerpoint/2010/main" val="2024862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6C97E-9CFB-0C44-91EF-A812E54EB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232" y="2332796"/>
            <a:ext cx="2078183" cy="2286000"/>
          </a:xfrm>
          <a:prstGeom prst="rect">
            <a:avLst/>
          </a:prstGeom>
        </p:spPr>
      </p:pic>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Redshift</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Redshift</a:t>
            </a:r>
          </a:p>
        </p:txBody>
      </p:sp>
    </p:spTree>
    <p:custDataLst>
      <p:tags r:id="rId1"/>
    </p:custDataLst>
    <p:extLst>
      <p:ext uri="{BB962C8B-B14F-4D97-AF65-F5344CB8AC3E}">
        <p14:creationId xmlns:p14="http://schemas.microsoft.com/office/powerpoint/2010/main" val="1765315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Introduction to Amazon Redshift</a:t>
            </a:r>
          </a:p>
        </p:txBody>
      </p:sp>
      <p:pic>
        <p:nvPicPr>
          <p:cNvPr id="9" name="Picture 8">
            <a:extLst>
              <a:ext uri="{FF2B5EF4-FFF2-40B4-BE49-F238E27FC236}">
                <a16:creationId xmlns:a16="http://schemas.microsoft.com/office/drawing/2014/main" id="{B4C5B90A-7A62-404F-B4FE-F7F577E61306}"/>
              </a:ext>
            </a:extLst>
          </p:cNvPr>
          <p:cNvPicPr>
            <a:picLocks noChangeAspect="1"/>
          </p:cNvPicPr>
          <p:nvPr/>
        </p:nvPicPr>
        <p:blipFill>
          <a:blip r:embed="rId5"/>
          <a:stretch>
            <a:fillRect/>
          </a:stretch>
        </p:blipFill>
        <p:spPr>
          <a:xfrm>
            <a:off x="2051050" y="1430020"/>
            <a:ext cx="8089900" cy="4648200"/>
          </a:xfrm>
          <a:prstGeom prst="rect">
            <a:avLst/>
          </a:prstGeom>
        </p:spPr>
      </p:pic>
    </p:spTree>
    <p:custDataLst>
      <p:tags r:id="rId1"/>
    </p:custDataLst>
    <p:extLst>
      <p:ext uri="{BB962C8B-B14F-4D97-AF65-F5344CB8AC3E}">
        <p14:creationId xmlns:p14="http://schemas.microsoft.com/office/powerpoint/2010/main" val="2397052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Parallel Processing Architecture</a:t>
            </a:r>
          </a:p>
        </p:txBody>
      </p:sp>
      <p:pic>
        <p:nvPicPr>
          <p:cNvPr id="4" name="Picture 3">
            <a:extLst>
              <a:ext uri="{FF2B5EF4-FFF2-40B4-BE49-F238E27FC236}">
                <a16:creationId xmlns:a16="http://schemas.microsoft.com/office/drawing/2014/main" id="{75DAC540-F4B2-3C40-BED5-00405EB8EE1F}"/>
              </a:ext>
            </a:extLst>
          </p:cNvPr>
          <p:cNvPicPr>
            <a:picLocks noChangeAspect="1"/>
          </p:cNvPicPr>
          <p:nvPr/>
        </p:nvPicPr>
        <p:blipFill>
          <a:blip r:embed="rId5"/>
          <a:stretch>
            <a:fillRect/>
          </a:stretch>
        </p:blipFill>
        <p:spPr>
          <a:xfrm>
            <a:off x="987197" y="1560332"/>
            <a:ext cx="10217607" cy="4718548"/>
          </a:xfrm>
          <a:prstGeom prst="rect">
            <a:avLst/>
          </a:prstGeom>
        </p:spPr>
      </p:pic>
    </p:spTree>
    <p:custDataLst>
      <p:tags r:id="rId1"/>
    </p:custDataLst>
    <p:extLst>
      <p:ext uri="{BB962C8B-B14F-4D97-AF65-F5344CB8AC3E}">
        <p14:creationId xmlns:p14="http://schemas.microsoft.com/office/powerpoint/2010/main" val="314869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Automation and Scaling</a:t>
            </a:r>
          </a:p>
        </p:txBody>
      </p:sp>
      <p:pic>
        <p:nvPicPr>
          <p:cNvPr id="4" name="Picture 3">
            <a:extLst>
              <a:ext uri="{FF2B5EF4-FFF2-40B4-BE49-F238E27FC236}">
                <a16:creationId xmlns:a16="http://schemas.microsoft.com/office/drawing/2014/main" id="{AB0E32BE-F199-DC4F-943A-32215E91741B}"/>
              </a:ext>
            </a:extLst>
          </p:cNvPr>
          <p:cNvPicPr>
            <a:picLocks noChangeAspect="1"/>
          </p:cNvPicPr>
          <p:nvPr/>
        </p:nvPicPr>
        <p:blipFill>
          <a:blip r:embed="rId5"/>
          <a:stretch>
            <a:fillRect/>
          </a:stretch>
        </p:blipFill>
        <p:spPr>
          <a:xfrm>
            <a:off x="1634667" y="1341436"/>
            <a:ext cx="4417786" cy="5248855"/>
          </a:xfrm>
          <a:prstGeom prst="rect">
            <a:avLst/>
          </a:prstGeom>
        </p:spPr>
      </p:pic>
      <p:pic>
        <p:nvPicPr>
          <p:cNvPr id="7" name="Picture 6">
            <a:extLst>
              <a:ext uri="{FF2B5EF4-FFF2-40B4-BE49-F238E27FC236}">
                <a16:creationId xmlns:a16="http://schemas.microsoft.com/office/drawing/2014/main" id="{DC851433-141A-3140-A67C-D44B64EEC1A4}"/>
              </a:ext>
            </a:extLst>
          </p:cNvPr>
          <p:cNvPicPr>
            <a:picLocks noChangeAspect="1"/>
          </p:cNvPicPr>
          <p:nvPr/>
        </p:nvPicPr>
        <p:blipFill>
          <a:blip r:embed="rId6"/>
          <a:stretch>
            <a:fillRect/>
          </a:stretch>
        </p:blipFill>
        <p:spPr>
          <a:xfrm>
            <a:off x="6096000" y="1341436"/>
            <a:ext cx="1915886" cy="3207996"/>
          </a:xfrm>
          <a:prstGeom prst="rect">
            <a:avLst/>
          </a:prstGeom>
        </p:spPr>
      </p:pic>
      <p:sp>
        <p:nvSpPr>
          <p:cNvPr id="9" name="TextBox 8">
            <a:extLst>
              <a:ext uri="{FF2B5EF4-FFF2-40B4-BE49-F238E27FC236}">
                <a16:creationId xmlns:a16="http://schemas.microsoft.com/office/drawing/2014/main" id="{8FC9027B-9E80-F24D-BC6E-CFC1325A2D5D}"/>
              </a:ext>
            </a:extLst>
          </p:cNvPr>
          <p:cNvSpPr txBox="1"/>
          <p:nvPr/>
        </p:nvSpPr>
        <p:spPr>
          <a:xfrm>
            <a:off x="8355491" y="1785256"/>
            <a:ext cx="148630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Manage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9441C183-337D-1747-B052-B14E9B3EAC27}"/>
              </a:ext>
            </a:extLst>
          </p:cNvPr>
          <p:cNvSpPr txBox="1"/>
          <p:nvPr/>
        </p:nvSpPr>
        <p:spPr>
          <a:xfrm>
            <a:off x="8359146" y="3331049"/>
            <a:ext cx="1478290"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Monitor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3D3AC6BF-2B44-7940-A9D5-1A41F07B99F6}"/>
              </a:ext>
            </a:extLst>
          </p:cNvPr>
          <p:cNvSpPr txBox="1"/>
          <p:nvPr/>
        </p:nvSpPr>
        <p:spPr>
          <a:xfrm>
            <a:off x="8355491" y="5165072"/>
            <a:ext cx="103586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Scale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17">
            <a:extLst>
              <a:ext uri="{FF2B5EF4-FFF2-40B4-BE49-F238E27FC236}">
                <a16:creationId xmlns:a16="http://schemas.microsoft.com/office/drawing/2014/main" id="{7DFA034E-F9C6-074B-B514-50DA9ED6B5FD}"/>
              </a:ext>
            </a:extLst>
          </p:cNvPr>
          <p:cNvGrpSpPr/>
          <p:nvPr/>
        </p:nvGrpSpPr>
        <p:grpSpPr>
          <a:xfrm>
            <a:off x="7049585" y="4942113"/>
            <a:ext cx="478971" cy="1039654"/>
            <a:chOff x="7141025" y="4942113"/>
            <a:chExt cx="478971" cy="1039654"/>
          </a:xfrm>
        </p:grpSpPr>
        <p:sp>
          <p:nvSpPr>
            <p:cNvPr id="12" name="Up Arrow 11">
              <a:extLst>
                <a:ext uri="{FF2B5EF4-FFF2-40B4-BE49-F238E27FC236}">
                  <a16:creationId xmlns:a16="http://schemas.microsoft.com/office/drawing/2014/main" id="{F14F964F-BD0C-BA41-91F3-B5A456FB02AC}"/>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1CCAA85-C15C-634E-9A28-57DB2D9A37C0}"/>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6771D7-A400-4341-BD8D-52FC04C61CFD}"/>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79317516-F468-314A-88F7-FBF877EF0AD4}"/>
              </a:ext>
            </a:extLst>
          </p:cNvPr>
          <p:cNvGrpSpPr/>
          <p:nvPr/>
        </p:nvGrpSpPr>
        <p:grpSpPr>
          <a:xfrm rot="10800000">
            <a:off x="6533792" y="4942113"/>
            <a:ext cx="478971" cy="1039654"/>
            <a:chOff x="7141025" y="4942113"/>
            <a:chExt cx="478971" cy="1039654"/>
          </a:xfrm>
        </p:grpSpPr>
        <p:sp>
          <p:nvSpPr>
            <p:cNvPr id="20" name="Up Arrow 19">
              <a:extLst>
                <a:ext uri="{FF2B5EF4-FFF2-40B4-BE49-F238E27FC236}">
                  <a16:creationId xmlns:a16="http://schemas.microsoft.com/office/drawing/2014/main" id="{B5FE3B28-CD00-7744-AFD5-65CFB3D712B1}"/>
                </a:ext>
              </a:extLst>
            </p:cNvPr>
            <p:cNvSpPr/>
            <p:nvPr/>
          </p:nvSpPr>
          <p:spPr>
            <a:xfrm>
              <a:off x="7141025" y="4942113"/>
              <a:ext cx="478971" cy="7315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13918B1-981A-184E-9E98-55A0E1E16685}"/>
                </a:ext>
              </a:extLst>
            </p:cNvPr>
            <p:cNvSpPr/>
            <p:nvPr/>
          </p:nvSpPr>
          <p:spPr>
            <a:xfrm>
              <a:off x="7266210" y="5916453"/>
              <a:ext cx="228600" cy="65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948377C-1104-DD43-BC8F-389E296D96D7}"/>
                </a:ext>
              </a:extLst>
            </p:cNvPr>
            <p:cNvSpPr/>
            <p:nvPr/>
          </p:nvSpPr>
          <p:spPr>
            <a:xfrm>
              <a:off x="7266210" y="5702613"/>
              <a:ext cx="2286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337988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Database Services: </a:t>
            </a:r>
            <a:br>
              <a:rPr lang="en-US" sz="4800" dirty="0"/>
            </a:br>
            <a:r>
              <a:rPr lang="en-US" sz="4800" dirty="0"/>
              <a:t>Amazon Relational Database Service (RDS)</a:t>
            </a:r>
          </a:p>
        </p:txBody>
      </p:sp>
    </p:spTree>
    <p:custDataLst>
      <p:tags r:id="rId1"/>
    </p:custDataLst>
    <p:extLst>
      <p:ext uri="{BB962C8B-B14F-4D97-AF65-F5344CB8AC3E}">
        <p14:creationId xmlns:p14="http://schemas.microsoft.com/office/powerpoint/2010/main" val="3958376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55E64-266B-7348-9B9B-DBAF168E8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
        <p:nvSpPr>
          <p:cNvPr id="2" name="Title 1"/>
          <p:cNvSpPr>
            <a:spLocks noGrp="1"/>
          </p:cNvSpPr>
          <p:nvPr>
            <p:ph type="title"/>
          </p:nvPr>
        </p:nvSpPr>
        <p:spPr/>
        <p:txBody>
          <a:bodyPr/>
          <a:lstStyle/>
          <a:p>
            <a:r>
              <a:rPr lang="en-US" dirty="0"/>
              <a:t>Compatibility</a:t>
            </a:r>
          </a:p>
        </p:txBody>
      </p:sp>
      <p:pic>
        <p:nvPicPr>
          <p:cNvPr id="4" name="Picture 3">
            <a:extLst>
              <a:ext uri="{FF2B5EF4-FFF2-40B4-BE49-F238E27FC236}">
                <a16:creationId xmlns:a16="http://schemas.microsoft.com/office/drawing/2014/main" id="{B56BFA9E-BAC9-2044-82A2-431B688E4ABD}"/>
              </a:ext>
            </a:extLst>
          </p:cNvPr>
          <p:cNvPicPr>
            <a:picLocks noChangeAspect="1"/>
          </p:cNvPicPr>
          <p:nvPr/>
        </p:nvPicPr>
        <p:blipFill>
          <a:blip r:embed="rId5"/>
          <a:stretch>
            <a:fillRect/>
          </a:stretch>
        </p:blipFill>
        <p:spPr>
          <a:xfrm>
            <a:off x="1930400" y="1879600"/>
            <a:ext cx="8331200" cy="3098800"/>
          </a:xfrm>
          <a:prstGeom prst="rect">
            <a:avLst/>
          </a:prstGeom>
        </p:spPr>
      </p:pic>
    </p:spTree>
    <p:custDataLst>
      <p:tags r:id="rId1"/>
    </p:custDataLst>
    <p:extLst>
      <p:ext uri="{BB962C8B-B14F-4D97-AF65-F5344CB8AC3E}">
        <p14:creationId xmlns:p14="http://schemas.microsoft.com/office/powerpoint/2010/main" val="2781862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Enterprise Data Warehouse (EDW)</a:t>
            </a:r>
          </a:p>
          <a:p>
            <a:pPr marL="914400" lvl="2" indent="-457200" algn="just">
              <a:lnSpc>
                <a:spcPct val="100000"/>
              </a:lnSpc>
              <a:spcBef>
                <a:spcPts val="800"/>
              </a:spcBef>
              <a:spcAft>
                <a:spcPts val="800"/>
              </a:spcAft>
            </a:pPr>
            <a:r>
              <a:rPr lang="en-US" sz="2400" dirty="0"/>
              <a:t>Migrate at a pace that customers are comfortable with</a:t>
            </a:r>
          </a:p>
          <a:p>
            <a:pPr marL="914400" lvl="2" indent="-457200" algn="just">
              <a:lnSpc>
                <a:spcPct val="100000"/>
              </a:lnSpc>
              <a:spcBef>
                <a:spcPts val="800"/>
              </a:spcBef>
              <a:spcAft>
                <a:spcPts val="800"/>
              </a:spcAft>
            </a:pPr>
            <a:r>
              <a:rPr lang="en-US" sz="2400" dirty="0"/>
              <a:t>Experiment without large upfront cost or commitment</a:t>
            </a:r>
          </a:p>
          <a:p>
            <a:pPr marL="914400" lvl="2" indent="-457200" algn="just">
              <a:lnSpc>
                <a:spcPct val="100000"/>
              </a:lnSpc>
              <a:spcBef>
                <a:spcPts val="800"/>
              </a:spcBef>
              <a:spcAft>
                <a:spcPts val="800"/>
              </a:spcAft>
            </a:pPr>
            <a:r>
              <a:rPr lang="en-US" sz="2400" dirty="0"/>
              <a:t>Respond faster to business needs</a:t>
            </a:r>
          </a:p>
          <a:p>
            <a:pPr marL="457200" lvl="1" indent="-457200" algn="just">
              <a:lnSpc>
                <a:spcPct val="100000"/>
              </a:lnSpc>
              <a:spcBef>
                <a:spcPts val="800"/>
              </a:spcBef>
              <a:spcAft>
                <a:spcPts val="800"/>
              </a:spcAft>
            </a:pPr>
            <a:r>
              <a:rPr lang="en-US" sz="2800" dirty="0"/>
              <a:t>Big Data</a:t>
            </a:r>
          </a:p>
          <a:p>
            <a:pPr marL="914400" lvl="2" indent="-457200" algn="just">
              <a:lnSpc>
                <a:spcPct val="100000"/>
              </a:lnSpc>
              <a:spcBef>
                <a:spcPts val="800"/>
              </a:spcBef>
              <a:spcAft>
                <a:spcPts val="800"/>
              </a:spcAft>
            </a:pPr>
            <a:r>
              <a:rPr lang="en-US" sz="2400" dirty="0"/>
              <a:t>Low price point for small customers</a:t>
            </a:r>
          </a:p>
          <a:p>
            <a:pPr marL="914400" lvl="2" indent="-457200" algn="just">
              <a:lnSpc>
                <a:spcPct val="100000"/>
              </a:lnSpc>
              <a:spcBef>
                <a:spcPts val="800"/>
              </a:spcBef>
              <a:spcAft>
                <a:spcPts val="800"/>
              </a:spcAft>
            </a:pPr>
            <a:r>
              <a:rPr lang="en-US" sz="2400" dirty="0"/>
              <a:t>Managed service for ease of deployment and maintenance</a:t>
            </a:r>
          </a:p>
          <a:p>
            <a:pPr marL="914400" lvl="2" indent="-457200" algn="just">
              <a:lnSpc>
                <a:spcPct val="100000"/>
              </a:lnSpc>
              <a:spcBef>
                <a:spcPts val="800"/>
              </a:spcBef>
              <a:spcAft>
                <a:spcPts val="800"/>
              </a:spcAft>
            </a:pPr>
            <a:r>
              <a:rPr lang="en-US" sz="2400" dirty="0"/>
              <a:t>Focus more on data and less on database management</a:t>
            </a:r>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6" name="Picture 5">
            <a:extLst>
              <a:ext uri="{FF2B5EF4-FFF2-40B4-BE49-F238E27FC236}">
                <a16:creationId xmlns:a16="http://schemas.microsoft.com/office/drawing/2014/main" id="{A3977061-F8B9-DE47-B1A2-C0FBBEA9FBB0}"/>
              </a:ext>
            </a:extLst>
          </p:cNvPr>
          <p:cNvPicPr>
            <a:picLocks noChangeAspect="1"/>
          </p:cNvPicPr>
          <p:nvPr/>
        </p:nvPicPr>
        <p:blipFill>
          <a:blip r:embed="rId5"/>
          <a:stretch>
            <a:fillRect/>
          </a:stretch>
        </p:blipFill>
        <p:spPr>
          <a:xfrm>
            <a:off x="9316813" y="2603614"/>
            <a:ext cx="2333614" cy="2252866"/>
          </a:xfrm>
          <a:prstGeom prst="rect">
            <a:avLst/>
          </a:prstGeom>
        </p:spPr>
      </p:pic>
    </p:spTree>
    <p:custDataLst>
      <p:tags r:id="rId1"/>
    </p:custDataLst>
    <p:extLst>
      <p:ext uri="{BB962C8B-B14F-4D97-AF65-F5344CB8AC3E}">
        <p14:creationId xmlns:p14="http://schemas.microsoft.com/office/powerpoint/2010/main" val="2924664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Redshift Use Cases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00000"/>
              </a:lnSpc>
              <a:spcBef>
                <a:spcPts val="800"/>
              </a:spcBef>
              <a:spcAft>
                <a:spcPts val="800"/>
              </a:spcAft>
            </a:pPr>
            <a:r>
              <a:rPr lang="en-US" sz="2800" dirty="0"/>
              <a:t>Software as a Service (SaaS)</a:t>
            </a:r>
          </a:p>
          <a:p>
            <a:pPr marL="914400" lvl="2" indent="-457200" algn="just">
              <a:lnSpc>
                <a:spcPct val="100000"/>
              </a:lnSpc>
              <a:spcBef>
                <a:spcPts val="800"/>
              </a:spcBef>
            </a:pPr>
            <a:r>
              <a:rPr lang="en-US" sz="2400" dirty="0"/>
              <a:t>Scale the data warehouse capacity as demand grows</a:t>
            </a:r>
          </a:p>
          <a:p>
            <a:pPr marL="914400" lvl="2" indent="-457200" algn="just">
              <a:lnSpc>
                <a:spcPct val="100000"/>
              </a:lnSpc>
              <a:spcBef>
                <a:spcPts val="800"/>
              </a:spcBef>
            </a:pPr>
            <a:r>
              <a:rPr lang="en-US" sz="2400" dirty="0"/>
              <a:t>Add analytic functionality to applications</a:t>
            </a:r>
          </a:p>
          <a:p>
            <a:pPr marL="914400" lvl="2" indent="-457200" algn="just">
              <a:lnSpc>
                <a:spcPct val="100000"/>
              </a:lnSpc>
              <a:spcBef>
                <a:spcPts val="800"/>
              </a:spcBef>
            </a:pPr>
            <a:r>
              <a:rPr lang="en-US" sz="2400" dirty="0"/>
              <a:t>Reduce hardware and software costs by an order of magnitude </a:t>
            </a:r>
          </a:p>
          <a:p>
            <a:pPr marL="914400" lvl="2" indent="-457200" algn="just">
              <a:lnSpc>
                <a:spcPct val="100000"/>
              </a:lnSpc>
              <a:spcBef>
                <a:spcPts val="800"/>
              </a:spcBef>
            </a:pPr>
            <a:endParaRPr lang="en-US" sz="2400" dirty="0"/>
          </a:p>
          <a:p>
            <a:pPr marL="457200" lvl="2" indent="0" algn="just">
              <a:lnSpc>
                <a:spcPct val="100000"/>
              </a:lnSpc>
              <a:spcBef>
                <a:spcPts val="800"/>
              </a:spcBef>
              <a:buNone/>
            </a:pPr>
            <a:endParaRPr lang="en-US" sz="24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pic>
        <p:nvPicPr>
          <p:cNvPr id="7" name="Picture 6">
            <a:extLst>
              <a:ext uri="{FF2B5EF4-FFF2-40B4-BE49-F238E27FC236}">
                <a16:creationId xmlns:a16="http://schemas.microsoft.com/office/drawing/2014/main" id="{F644CFD3-2904-5848-A5EB-FEEFE5B94919}"/>
              </a:ext>
            </a:extLst>
          </p:cNvPr>
          <p:cNvPicPr>
            <a:picLocks noChangeAspect="1"/>
          </p:cNvPicPr>
          <p:nvPr/>
        </p:nvPicPr>
        <p:blipFill>
          <a:blip r:embed="rId5"/>
          <a:stretch>
            <a:fillRect/>
          </a:stretch>
        </p:blipFill>
        <p:spPr>
          <a:xfrm>
            <a:off x="9108488" y="1440305"/>
            <a:ext cx="2640330" cy="1682334"/>
          </a:xfrm>
          <a:prstGeom prst="rect">
            <a:avLst/>
          </a:prstGeom>
        </p:spPr>
      </p:pic>
    </p:spTree>
    <p:custDataLst>
      <p:tags r:id="rId1"/>
    </p:custDataLst>
    <p:extLst>
      <p:ext uri="{BB962C8B-B14F-4D97-AF65-F5344CB8AC3E}">
        <p14:creationId xmlns:p14="http://schemas.microsoft.com/office/powerpoint/2010/main" val="422819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Fast, fully managed data warehouse service</a:t>
            </a:r>
          </a:p>
          <a:p>
            <a:pPr marL="457200" lvl="1" indent="-457200" algn="just">
              <a:lnSpc>
                <a:spcPct val="110000"/>
              </a:lnSpc>
              <a:spcBef>
                <a:spcPts val="1800"/>
              </a:spcBef>
              <a:spcAft>
                <a:spcPts val="800"/>
              </a:spcAft>
            </a:pPr>
            <a:r>
              <a:rPr lang="en-US" sz="2800" dirty="0"/>
              <a:t>Easily scaled with no downtime</a:t>
            </a:r>
          </a:p>
          <a:p>
            <a:pPr marL="457200" lvl="1" indent="-457200" algn="just">
              <a:lnSpc>
                <a:spcPct val="110000"/>
              </a:lnSpc>
              <a:spcBef>
                <a:spcPts val="1800"/>
              </a:spcBef>
              <a:spcAft>
                <a:spcPts val="800"/>
              </a:spcAft>
            </a:pPr>
            <a:r>
              <a:rPr lang="en-US" sz="2800" dirty="0"/>
              <a:t>Columnar storage and parallel processing architectures</a:t>
            </a:r>
          </a:p>
          <a:p>
            <a:pPr marL="457200" lvl="1" indent="-457200" algn="just">
              <a:lnSpc>
                <a:spcPct val="110000"/>
              </a:lnSpc>
              <a:spcBef>
                <a:spcPts val="1800"/>
              </a:spcBef>
              <a:spcAft>
                <a:spcPts val="800"/>
              </a:spcAft>
            </a:pPr>
            <a:r>
              <a:rPr lang="en-US" sz="2800" dirty="0"/>
              <a:t>Automatically and continuously monitors cluster</a:t>
            </a:r>
          </a:p>
          <a:p>
            <a:pPr marL="457200" lvl="1" indent="-457200" algn="just">
              <a:lnSpc>
                <a:spcPct val="110000"/>
              </a:lnSpc>
              <a:spcBef>
                <a:spcPts val="1800"/>
              </a:spcBef>
              <a:spcAft>
                <a:spcPts val="800"/>
              </a:spcAft>
            </a:pPr>
            <a:r>
              <a:rPr lang="en-US" sz="2800" dirty="0"/>
              <a:t>Encryption is built in</a:t>
            </a:r>
          </a:p>
          <a:p>
            <a:pPr marL="457200" lvl="1" indent="-457200" algn="just">
              <a:lnSpc>
                <a:spcPct val="110000"/>
              </a:lnSpc>
              <a:spcBef>
                <a:spcPts val="1800"/>
              </a:spcBef>
              <a:spcAft>
                <a:spcPts val="800"/>
              </a:spcAft>
            </a:pPr>
            <a:endParaRPr lang="en-US" sz="2800" dirty="0"/>
          </a:p>
          <a:p>
            <a:pPr marL="457200" lvl="1" indent="-457200" algn="just">
              <a:lnSpc>
                <a:spcPct val="110000"/>
              </a:lnSpc>
              <a:spcBef>
                <a:spcPts val="1800"/>
              </a:spcBef>
              <a:spcAft>
                <a:spcPts val="800"/>
              </a:spcAft>
            </a:pPr>
            <a:endParaRPr lang="en-US" sz="2800" dirty="0"/>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1738625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4: Database Services: </a:t>
            </a:r>
            <a:br>
              <a:rPr lang="en-US" sz="4800" dirty="0"/>
            </a:br>
            <a:r>
              <a:rPr lang="en-US" sz="4800" dirty="0"/>
              <a:t>Amazon Aurora</a:t>
            </a:r>
          </a:p>
        </p:txBody>
      </p:sp>
    </p:spTree>
    <p:custDataLst>
      <p:tags r:id="rId1"/>
    </p:custDataLst>
    <p:extLst>
      <p:ext uri="{BB962C8B-B14F-4D97-AF65-F5344CB8AC3E}">
        <p14:creationId xmlns:p14="http://schemas.microsoft.com/office/powerpoint/2010/main" val="2763763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34605E-E120-2646-972A-2AB3490EA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192" y="2358054"/>
            <a:ext cx="1977083" cy="2286000"/>
          </a:xfrm>
          <a:prstGeom prst="rect">
            <a:avLst/>
          </a:prstGeom>
        </p:spPr>
      </p:pic>
      <p:sp>
        <p:nvSpPr>
          <p:cNvPr id="11" name="TextBox 10"/>
          <p:cNvSpPr txBox="1"/>
          <p:nvPr/>
        </p:nvSpPr>
        <p:spPr>
          <a:xfrm>
            <a:off x="3768995" y="5367647"/>
            <a:ext cx="4658659" cy="430887"/>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Aurora</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Aurora</a:t>
            </a:r>
          </a:p>
        </p:txBody>
      </p:sp>
    </p:spTree>
    <p:custDataLst>
      <p:tags r:id="rId1"/>
    </p:custDataLst>
    <p:extLst>
      <p:ext uri="{BB962C8B-B14F-4D97-AF65-F5344CB8AC3E}">
        <p14:creationId xmlns:p14="http://schemas.microsoft.com/office/powerpoint/2010/main" val="135091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Amazon Aurora Service Benefits</a:t>
            </a:r>
          </a:p>
        </p:txBody>
      </p:sp>
      <p:pic>
        <p:nvPicPr>
          <p:cNvPr id="5" name="Picture 4">
            <a:extLst>
              <a:ext uri="{FF2B5EF4-FFF2-40B4-BE49-F238E27FC236}">
                <a16:creationId xmlns:a16="http://schemas.microsoft.com/office/drawing/2014/main" id="{953EA391-6137-1A49-8501-646481BB4A50}"/>
              </a:ext>
            </a:extLst>
          </p:cNvPr>
          <p:cNvPicPr>
            <a:picLocks noChangeAspect="1"/>
          </p:cNvPicPr>
          <p:nvPr/>
        </p:nvPicPr>
        <p:blipFill>
          <a:blip r:embed="rId5"/>
          <a:stretch>
            <a:fillRect/>
          </a:stretch>
        </p:blipFill>
        <p:spPr>
          <a:xfrm>
            <a:off x="1428750" y="1429450"/>
            <a:ext cx="8115300" cy="5014529"/>
          </a:xfrm>
          <a:prstGeom prst="rect">
            <a:avLst/>
          </a:prstGeom>
        </p:spPr>
      </p:pic>
    </p:spTree>
    <p:custDataLst>
      <p:tags r:id="rId1"/>
    </p:custDataLst>
    <p:extLst>
      <p:ext uri="{BB962C8B-B14F-4D97-AF65-F5344CB8AC3E}">
        <p14:creationId xmlns:p14="http://schemas.microsoft.com/office/powerpoint/2010/main" val="2788190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High Availability</a:t>
            </a:r>
          </a:p>
        </p:txBody>
      </p:sp>
      <p:pic>
        <p:nvPicPr>
          <p:cNvPr id="8" name="Picture 7">
            <a:extLst>
              <a:ext uri="{FF2B5EF4-FFF2-40B4-BE49-F238E27FC236}">
                <a16:creationId xmlns:a16="http://schemas.microsoft.com/office/drawing/2014/main" id="{C5758C31-879E-2E4A-AFBC-A8D8832C7672}"/>
              </a:ext>
            </a:extLst>
          </p:cNvPr>
          <p:cNvPicPr>
            <a:picLocks noChangeAspect="1"/>
          </p:cNvPicPr>
          <p:nvPr/>
        </p:nvPicPr>
        <p:blipFill>
          <a:blip r:embed="rId5"/>
          <a:stretch>
            <a:fillRect/>
          </a:stretch>
        </p:blipFill>
        <p:spPr>
          <a:xfrm>
            <a:off x="1329055" y="1450844"/>
            <a:ext cx="9533890" cy="4953766"/>
          </a:xfrm>
          <a:prstGeom prst="rect">
            <a:avLst/>
          </a:prstGeom>
        </p:spPr>
      </p:pic>
    </p:spTree>
    <p:custDataLst>
      <p:tags r:id="rId1"/>
    </p:custDataLst>
    <p:extLst>
      <p:ext uri="{BB962C8B-B14F-4D97-AF65-F5344CB8AC3E}">
        <p14:creationId xmlns:p14="http://schemas.microsoft.com/office/powerpoint/2010/main" val="327751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Resilient Design</a:t>
            </a:r>
          </a:p>
        </p:txBody>
      </p:sp>
      <p:pic>
        <p:nvPicPr>
          <p:cNvPr id="4" name="Picture 3">
            <a:extLst>
              <a:ext uri="{FF2B5EF4-FFF2-40B4-BE49-F238E27FC236}">
                <a16:creationId xmlns:a16="http://schemas.microsoft.com/office/drawing/2014/main" id="{D6DD6977-83EA-C843-8D81-0BA93F174909}"/>
              </a:ext>
            </a:extLst>
          </p:cNvPr>
          <p:cNvPicPr>
            <a:picLocks noChangeAspect="1"/>
          </p:cNvPicPr>
          <p:nvPr/>
        </p:nvPicPr>
        <p:blipFill>
          <a:blip r:embed="rId5"/>
          <a:stretch>
            <a:fillRect/>
          </a:stretch>
        </p:blipFill>
        <p:spPr>
          <a:xfrm>
            <a:off x="819150" y="1910080"/>
            <a:ext cx="10553700" cy="3810000"/>
          </a:xfrm>
          <a:prstGeom prst="rect">
            <a:avLst/>
          </a:prstGeom>
        </p:spPr>
      </p:pic>
    </p:spTree>
    <p:custDataLst>
      <p:tags r:id="rId1"/>
    </p:custDataLst>
    <p:extLst>
      <p:ext uri="{BB962C8B-B14F-4D97-AF65-F5344CB8AC3E}">
        <p14:creationId xmlns:p14="http://schemas.microsoft.com/office/powerpoint/2010/main" val="2953932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Review</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lgn="just">
              <a:lnSpc>
                <a:spcPct val="110000"/>
              </a:lnSpc>
              <a:spcBef>
                <a:spcPts val="1800"/>
              </a:spcBef>
              <a:spcAft>
                <a:spcPts val="800"/>
              </a:spcAft>
            </a:pPr>
            <a:r>
              <a:rPr lang="en-US" sz="2800" dirty="0"/>
              <a:t>High performance and scalability</a:t>
            </a:r>
          </a:p>
          <a:p>
            <a:pPr marL="457200" lvl="1" indent="-457200" algn="just">
              <a:lnSpc>
                <a:spcPct val="110000"/>
              </a:lnSpc>
              <a:spcBef>
                <a:spcPts val="1800"/>
              </a:spcBef>
              <a:spcAft>
                <a:spcPts val="800"/>
              </a:spcAft>
            </a:pPr>
            <a:r>
              <a:rPr lang="en-US" sz="2800" dirty="0"/>
              <a:t>High availability and durability</a:t>
            </a:r>
          </a:p>
          <a:p>
            <a:pPr marL="457200" lvl="1" indent="-457200" algn="just">
              <a:lnSpc>
                <a:spcPct val="110000"/>
              </a:lnSpc>
              <a:spcBef>
                <a:spcPts val="1800"/>
              </a:spcBef>
              <a:spcAft>
                <a:spcPts val="800"/>
              </a:spcAft>
            </a:pPr>
            <a:r>
              <a:rPr lang="en-US" sz="2800" dirty="0"/>
              <a:t> Multiple levels of security</a:t>
            </a:r>
          </a:p>
          <a:p>
            <a:pPr marL="457200" lvl="1" indent="-457200" algn="just">
              <a:lnSpc>
                <a:spcPct val="110000"/>
              </a:lnSpc>
              <a:spcBef>
                <a:spcPts val="1800"/>
              </a:spcBef>
              <a:spcAft>
                <a:spcPts val="800"/>
              </a:spcAft>
            </a:pPr>
            <a:r>
              <a:rPr lang="en-US" sz="2800" dirty="0"/>
              <a:t>Compatible with MySQL and PostgreSQL</a:t>
            </a:r>
          </a:p>
          <a:p>
            <a:pPr marL="457200" lvl="1" indent="-457200" algn="just">
              <a:lnSpc>
                <a:spcPct val="110000"/>
              </a:lnSpc>
              <a:spcBef>
                <a:spcPts val="1800"/>
              </a:spcBef>
              <a:spcAft>
                <a:spcPts val="800"/>
              </a:spcAft>
            </a:pPr>
            <a:r>
              <a:rPr lang="en-US" sz="2800" dirty="0"/>
              <a:t>Fully managed</a:t>
            </a:r>
          </a:p>
        </p:txBody>
      </p:sp>
      <p:pic>
        <p:nvPicPr>
          <p:cNvPr id="5" name="Picture 4">
            <a:extLst>
              <a:ext uri="{FF2B5EF4-FFF2-40B4-BE49-F238E27FC236}">
                <a16:creationId xmlns:a16="http://schemas.microsoft.com/office/drawing/2014/main" id="{BA86D925-1244-1040-A204-6F99065AF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62" y="6073983"/>
            <a:ext cx="667512" cy="734263"/>
          </a:xfrm>
          <a:prstGeom prst="rect">
            <a:avLst/>
          </a:prstGeom>
        </p:spPr>
      </p:pic>
    </p:spTree>
    <p:custDataLst>
      <p:tags r:id="rId1"/>
    </p:custDataLst>
    <p:extLst>
      <p:ext uri="{BB962C8B-B14F-4D97-AF65-F5344CB8AC3E}">
        <p14:creationId xmlns:p14="http://schemas.microsoft.com/office/powerpoint/2010/main" val="224655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53948" y="4943110"/>
            <a:ext cx="4658659"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800" b="1" dirty="0"/>
              <a:t>Relational Database Service </a:t>
            </a:r>
            <a:r>
              <a:rPr lang="en-US" sz="2800" dirty="0"/>
              <a:t>(</a:t>
            </a:r>
            <a:r>
              <a:rPr lang="en-US" sz="2800" b="1" dirty="0">
                <a:latin typeface="Amazon Ember" panose="020B0603020204020204" pitchFamily="34" charset="0"/>
                <a:ea typeface="Amazon Ember" panose="020B0603020204020204" pitchFamily="34" charset="0"/>
                <a:cs typeface="Amazon Ember" panose="020B0603020204020204" pitchFamily="34" charset="0"/>
              </a:rPr>
              <a:t>RDS)</a:t>
            </a:r>
            <a:endParaRPr lang="en-US" sz="6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5151" y="1750016"/>
            <a:ext cx="3316251" cy="3316251"/>
          </a:xfrm>
          <a:prstGeom prst="rect">
            <a:avLst/>
          </a:prstGeom>
        </p:spPr>
      </p:pic>
      <p:sp>
        <p:nvSpPr>
          <p:cNvPr id="2" name="Title 1"/>
          <p:cNvSpPr>
            <a:spLocks noGrp="1"/>
          </p:cNvSpPr>
          <p:nvPr>
            <p:ph type="title"/>
          </p:nvPr>
        </p:nvSpPr>
        <p:spPr/>
        <p:txBody>
          <a:bodyPr/>
          <a:lstStyle/>
          <a:p>
            <a:r>
              <a:rPr lang="en-US" dirty="0"/>
              <a:t>Amazon Database</a:t>
            </a:r>
          </a:p>
        </p:txBody>
      </p:sp>
    </p:spTree>
    <p:custDataLst>
      <p:tags r:id="rId1"/>
    </p:custDataLst>
    <p:extLst>
      <p:ext uri="{BB962C8B-B14F-4D97-AF65-F5344CB8AC3E}">
        <p14:creationId xmlns:p14="http://schemas.microsoft.com/office/powerpoint/2010/main" val="116188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478505"/>
            <a:ext cx="10617928" cy="1280695"/>
          </a:xfrm>
        </p:spPr>
        <p:txBody>
          <a:bodyPr>
            <a:noAutofit/>
          </a:bodyPr>
          <a:lstStyle/>
          <a:p>
            <a:r>
              <a:rPr lang="en-US" sz="4800" dirty="0"/>
              <a:t>Module 2, Section 4, Lab 4: </a:t>
            </a:r>
            <a:br>
              <a:rPr lang="en-US" sz="4800" dirty="0"/>
            </a:br>
            <a:r>
              <a:rPr lang="en-US" sz="4800" dirty="0"/>
              <a:t>Build your DB Server and Interact with your DB Using an App</a:t>
            </a:r>
          </a:p>
        </p:txBody>
      </p:sp>
      <p:grpSp>
        <p:nvGrpSpPr>
          <p:cNvPr id="3" name="Group 2">
            <a:extLst>
              <a:ext uri="{FF2B5EF4-FFF2-40B4-BE49-F238E27FC236}">
                <a16:creationId xmlns:a16="http://schemas.microsoft.com/office/drawing/2014/main" id="{A0C0AF30-8966-5D4C-A971-CAD946C89D9B}"/>
              </a:ext>
            </a:extLst>
          </p:cNvPr>
          <p:cNvGrpSpPr/>
          <p:nvPr/>
        </p:nvGrpSpPr>
        <p:grpSpPr>
          <a:xfrm>
            <a:off x="11082174" y="5586978"/>
            <a:ext cx="403626" cy="461287"/>
            <a:chOff x="11271015" y="5905029"/>
            <a:chExt cx="403626" cy="461287"/>
          </a:xfrm>
        </p:grpSpPr>
        <p:sp>
          <p:nvSpPr>
            <p:cNvPr id="4" name="Oval 3">
              <a:extLst>
                <a:ext uri="{FF2B5EF4-FFF2-40B4-BE49-F238E27FC236}">
                  <a16:creationId xmlns:a16="http://schemas.microsoft.com/office/drawing/2014/main" id="{7643C28D-C78F-DD43-9ED9-1D4AC20B511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9BDA48C-F100-0743-AA2F-451B1B458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6" name="TextBox 5">
            <a:extLst>
              <a:ext uri="{FF2B5EF4-FFF2-40B4-BE49-F238E27FC236}">
                <a16:creationId xmlns:a16="http://schemas.microsoft.com/office/drawing/2014/main" id="{7779C228-85F4-9E45-932A-F7866EEEE7A4}"/>
              </a:ext>
            </a:extLst>
          </p:cNvPr>
          <p:cNvSpPr txBox="1"/>
          <p:nvPr/>
        </p:nvSpPr>
        <p:spPr>
          <a:xfrm>
            <a:off x="10666883" y="6039272"/>
            <a:ext cx="1204686" cy="307777"/>
          </a:xfrm>
          <a:prstGeom prst="rect">
            <a:avLst/>
          </a:prstGeom>
          <a:noFill/>
        </p:spPr>
        <p:txBody>
          <a:bodyPr wrap="square" rtlCol="0">
            <a:spAutoFit/>
          </a:bodyPr>
          <a:lstStyle/>
          <a:p>
            <a:pPr algn="ctr"/>
            <a:r>
              <a:rPr lang="en-US" sz="1400" dirty="0"/>
              <a:t>~ 45 minutes</a:t>
            </a:r>
          </a:p>
        </p:txBody>
      </p:sp>
    </p:spTree>
    <p:custDataLst>
      <p:tags r:id="rId1"/>
    </p:custDataLst>
    <p:extLst>
      <p:ext uri="{BB962C8B-B14F-4D97-AF65-F5344CB8AC3E}">
        <p14:creationId xmlns:p14="http://schemas.microsoft.com/office/powerpoint/2010/main" val="170753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EA1E41-CEB5-B346-92E3-F33E11748F00}"/>
              </a:ext>
            </a:extLst>
          </p:cNvPr>
          <p:cNvPicPr>
            <a:picLocks noChangeAspect="1"/>
          </p:cNvPicPr>
          <p:nvPr/>
        </p:nvPicPr>
        <p:blipFill>
          <a:blip r:embed="rId4"/>
          <a:stretch>
            <a:fillRect/>
          </a:stretch>
        </p:blipFill>
        <p:spPr>
          <a:xfrm>
            <a:off x="2352973" y="2048256"/>
            <a:ext cx="7248227" cy="4476846"/>
          </a:xfrm>
          <a:prstGeom prst="rect">
            <a:avLst/>
          </a:prstGeom>
        </p:spPr>
      </p:pic>
      <p:sp>
        <p:nvSpPr>
          <p:cNvPr id="2" name="Title 1"/>
          <p:cNvSpPr>
            <a:spLocks noGrp="1"/>
          </p:cNvSpPr>
          <p:nvPr>
            <p:ph type="title"/>
          </p:nvPr>
        </p:nvSpPr>
        <p:spPr/>
        <p:txBody>
          <a:bodyPr/>
          <a:lstStyle/>
          <a:p>
            <a:r>
              <a:rPr lang="en-US" dirty="0"/>
              <a:t>Lab 4 Scenario</a:t>
            </a:r>
          </a:p>
        </p:txBody>
      </p:sp>
      <p:sp>
        <p:nvSpPr>
          <p:cNvPr id="3" name="Content Placeholder 2"/>
          <p:cNvSpPr>
            <a:spLocks noGrp="1"/>
          </p:cNvSpPr>
          <p:nvPr>
            <p:ph idx="1"/>
          </p:nvPr>
        </p:nvSpPr>
        <p:spPr>
          <a:xfrm>
            <a:off x="238538" y="1440305"/>
            <a:ext cx="11330609" cy="4913308"/>
          </a:xfrm>
        </p:spPr>
        <p:txBody>
          <a:bodyPr>
            <a:normAutofit/>
          </a:bodyPr>
          <a:lstStyle/>
          <a:p>
            <a:pPr marL="0" lvl="1" indent="0">
              <a:spcBef>
                <a:spcPts val="1800"/>
              </a:spcBef>
              <a:spcAft>
                <a:spcPts val="800"/>
              </a:spcAft>
              <a:buNone/>
            </a:pPr>
            <a:r>
              <a:rPr lang="en-US" sz="2800" dirty="0"/>
              <a:t>This lab is designed to show you how to leverage an AWS-managed database instance for solving relational database need.</a:t>
            </a:r>
          </a:p>
        </p:txBody>
      </p:sp>
    </p:spTree>
    <p:custDataLst>
      <p:tags r:id="rId1"/>
    </p:custDataLst>
    <p:extLst>
      <p:ext uri="{BB962C8B-B14F-4D97-AF65-F5344CB8AC3E}">
        <p14:creationId xmlns:p14="http://schemas.microsoft.com/office/powerpoint/2010/main" val="299259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Tasks</a:t>
            </a:r>
          </a:p>
        </p:txBody>
      </p:sp>
      <p:sp>
        <p:nvSpPr>
          <p:cNvPr id="3" name="Content Placeholder 2"/>
          <p:cNvSpPr>
            <a:spLocks noGrp="1"/>
          </p:cNvSpPr>
          <p:nvPr>
            <p:ph idx="1"/>
          </p:nvPr>
        </p:nvSpPr>
        <p:spPr>
          <a:xfrm>
            <a:off x="2633870" y="2094028"/>
            <a:ext cx="7653130" cy="3280859"/>
          </a:xfrm>
        </p:spPr>
        <p:txBody>
          <a:bodyPr>
            <a:normAutofit/>
          </a:bodyPr>
          <a:lstStyle/>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VPC</a:t>
            </a:r>
            <a:r>
              <a:rPr lang="en-US" dirty="0"/>
              <a:t> </a:t>
            </a:r>
            <a:r>
              <a:rPr lang="en-US" b="1" dirty="0">
                <a:latin typeface="Amazon Ember" panose="020B0603020204020204" pitchFamily="34" charset="0"/>
                <a:ea typeface="Amazon Ember" panose="020B0603020204020204" pitchFamily="34" charset="0"/>
                <a:cs typeface="Amazon Ember" panose="020B0603020204020204" pitchFamily="34" charset="0"/>
              </a:rPr>
              <a:t>Security Group.</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3600"/>
              </a:spcBef>
              <a:spcAft>
                <a:spcPts val="600"/>
              </a:spcAft>
              <a:buNone/>
            </a:pPr>
            <a:r>
              <a:rPr lang="en-US" dirty="0"/>
              <a:t>Create a </a:t>
            </a:r>
            <a:r>
              <a:rPr lang="en-US" b="1" dirty="0">
                <a:latin typeface="Amazon Ember" panose="020B0603020204020204" pitchFamily="34" charset="0"/>
                <a:ea typeface="Amazon Ember" panose="020B0603020204020204" pitchFamily="34" charset="0"/>
                <a:cs typeface="Amazon Ember" panose="020B0603020204020204" pitchFamily="34" charset="0"/>
              </a:rPr>
              <a:t>DB Subnet Group.</a:t>
            </a:r>
          </a:p>
          <a:p>
            <a:pPr marL="0" indent="0">
              <a:spcBef>
                <a:spcPts val="3600"/>
              </a:spcBef>
              <a:spcAft>
                <a:spcPts val="600"/>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RDS DB </a:t>
            </a:r>
            <a:r>
              <a:rPr lang="en-US" dirty="0"/>
              <a:t>instance and interact with your database.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4">
            <a:extLst>
              <a:ext uri="{FF2B5EF4-FFF2-40B4-BE49-F238E27FC236}">
                <a16:creationId xmlns:a16="http://schemas.microsoft.com/office/drawing/2014/main" id="{0DB30520-08BC-ED45-9376-ECAF325666CA}"/>
              </a:ext>
            </a:extLst>
          </p:cNvPr>
          <p:cNvSpPr txBox="1">
            <a:spLocks noChangeAspect="1" noChangeArrowheads="1"/>
          </p:cNvSpPr>
          <p:nvPr/>
        </p:nvSpPr>
        <p:spPr bwMode="auto">
          <a:xfrm>
            <a:off x="1635377" y="362192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Subnet Group</a:t>
            </a:r>
          </a:p>
        </p:txBody>
      </p:sp>
      <p:sp>
        <p:nvSpPr>
          <p:cNvPr id="22" name="TextBox 34">
            <a:extLst>
              <a:ext uri="{FF2B5EF4-FFF2-40B4-BE49-F238E27FC236}">
                <a16:creationId xmlns:a16="http://schemas.microsoft.com/office/drawing/2014/main" id="{C97ADC84-3F09-4149-93C0-C5066E857796}"/>
              </a:ext>
            </a:extLst>
          </p:cNvPr>
          <p:cNvSpPr txBox="1">
            <a:spLocks noChangeAspect="1" noChangeArrowheads="1"/>
          </p:cNvSpPr>
          <p:nvPr/>
        </p:nvSpPr>
        <p:spPr bwMode="auto">
          <a:xfrm>
            <a:off x="1635377" y="2670590"/>
            <a:ext cx="1097280" cy="246221"/>
          </a:xfrm>
          <a:prstGeom prst="rect">
            <a:avLst/>
          </a:prstGeom>
          <a:noFill/>
          <a:ln w="9525">
            <a:noFill/>
            <a:miter lim="800000"/>
            <a:headEnd/>
            <a:tailEnd/>
          </a:ln>
        </p:spPr>
        <p:txBody>
          <a:bodyPr wrap="square">
            <a:spAutoFit/>
          </a:bodyPr>
          <a:lstStyle/>
          <a:p>
            <a:pPr algn="ctr"/>
            <a:r>
              <a:rPr lang="en-US" sz="10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nvGrpSpPr>
          <p:cNvPr id="18" name="Group 21">
            <a:extLst>
              <a:ext uri="{FF2B5EF4-FFF2-40B4-BE49-F238E27FC236}">
                <a16:creationId xmlns:a16="http://schemas.microsoft.com/office/drawing/2014/main" id="{F23D8025-D676-1241-943B-00C574AAE218}"/>
              </a:ext>
            </a:extLst>
          </p:cNvPr>
          <p:cNvGrpSpPr>
            <a:grpSpLocks noChangeAspect="1"/>
          </p:cNvGrpSpPr>
          <p:nvPr/>
        </p:nvGrpSpPr>
        <p:grpSpPr bwMode="auto">
          <a:xfrm>
            <a:off x="1887116" y="2040149"/>
            <a:ext cx="593802" cy="587348"/>
            <a:chOff x="545458" y="4783771"/>
            <a:chExt cx="2293787" cy="1733798"/>
          </a:xfrm>
        </p:grpSpPr>
        <p:sp>
          <p:nvSpPr>
            <p:cNvPr id="19" name="Rounded Rectangle 18">
              <a:extLst>
                <a:ext uri="{FF2B5EF4-FFF2-40B4-BE49-F238E27FC236}">
                  <a16:creationId xmlns:a16="http://schemas.microsoft.com/office/drawing/2014/main" id="{F4293EB8-6B04-1847-A7BE-55F66A357D77}"/>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a:extLst>
                <a:ext uri="{FF2B5EF4-FFF2-40B4-BE49-F238E27FC236}">
                  <a16:creationId xmlns:a16="http://schemas.microsoft.com/office/drawing/2014/main" id="{E9BD122F-6821-C04B-92FB-6F44CA06CA61}"/>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3" name="Rounded Rectangle 22">
            <a:extLst>
              <a:ext uri="{FF2B5EF4-FFF2-40B4-BE49-F238E27FC236}">
                <a16:creationId xmlns:a16="http://schemas.microsoft.com/office/drawing/2014/main" id="{3C9A2DAF-1BDD-C44F-9D5C-0A157089EA8C}"/>
              </a:ext>
            </a:extLst>
          </p:cNvPr>
          <p:cNvSpPr>
            <a:spLocks noChangeAspect="1"/>
          </p:cNvSpPr>
          <p:nvPr/>
        </p:nvSpPr>
        <p:spPr>
          <a:xfrm>
            <a:off x="1886567" y="3019907"/>
            <a:ext cx="594901" cy="5884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2082A4E9-126A-8547-9CFC-333F3C87B78B}"/>
              </a:ext>
            </a:extLst>
          </p:cNvPr>
          <p:cNvPicPr>
            <a:picLocks noChangeAspect="1"/>
          </p:cNvPicPr>
          <p:nvPr/>
        </p:nvPicPr>
        <p:blipFill>
          <a:blip r:embed="rId4"/>
          <a:stretch>
            <a:fillRect/>
          </a:stretch>
        </p:blipFill>
        <p:spPr>
          <a:xfrm>
            <a:off x="2147375" y="1990081"/>
            <a:ext cx="73285" cy="81907"/>
          </a:xfrm>
          <a:prstGeom prst="rect">
            <a:avLst/>
          </a:prstGeom>
        </p:spPr>
      </p:pic>
      <p:pic>
        <p:nvPicPr>
          <p:cNvPr id="29" name="Picture 28">
            <a:extLst>
              <a:ext uri="{FF2B5EF4-FFF2-40B4-BE49-F238E27FC236}">
                <a16:creationId xmlns:a16="http://schemas.microsoft.com/office/drawing/2014/main" id="{59D9F1CB-AE91-AA47-8682-B0F2574EC787}"/>
              </a:ext>
            </a:extLst>
          </p:cNvPr>
          <p:cNvPicPr>
            <a:picLocks noChangeAspect="1"/>
          </p:cNvPicPr>
          <p:nvPr/>
        </p:nvPicPr>
        <p:blipFill>
          <a:blip r:embed="rId4"/>
          <a:stretch>
            <a:fillRect/>
          </a:stretch>
        </p:blipFill>
        <p:spPr>
          <a:xfrm>
            <a:off x="1945025" y="2934140"/>
            <a:ext cx="163630" cy="182880"/>
          </a:xfrm>
          <a:prstGeom prst="rect">
            <a:avLst/>
          </a:prstGeom>
        </p:spPr>
      </p:pic>
      <p:pic>
        <p:nvPicPr>
          <p:cNvPr id="30" name="Picture 29">
            <a:extLst>
              <a:ext uri="{FF2B5EF4-FFF2-40B4-BE49-F238E27FC236}">
                <a16:creationId xmlns:a16="http://schemas.microsoft.com/office/drawing/2014/main" id="{6ECD6C9F-1184-0C46-8FB3-7EDE50611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150" y="3929932"/>
            <a:ext cx="521366" cy="602829"/>
          </a:xfrm>
          <a:prstGeom prst="rect">
            <a:avLst/>
          </a:prstGeom>
        </p:spPr>
      </p:pic>
      <p:sp>
        <p:nvSpPr>
          <p:cNvPr id="31" name="TextBox 30">
            <a:extLst>
              <a:ext uri="{FF2B5EF4-FFF2-40B4-BE49-F238E27FC236}">
                <a16:creationId xmlns:a16="http://schemas.microsoft.com/office/drawing/2014/main" id="{A245FF36-209A-C74A-844E-124C423C0626}"/>
              </a:ext>
            </a:extLst>
          </p:cNvPr>
          <p:cNvSpPr txBox="1"/>
          <p:nvPr/>
        </p:nvSpPr>
        <p:spPr>
          <a:xfrm>
            <a:off x="1736457" y="4571765"/>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RDS</a:t>
            </a:r>
            <a:endParaRPr lang="en-US" b="1" dirty="0"/>
          </a:p>
        </p:txBody>
      </p:sp>
    </p:spTree>
    <p:custDataLst>
      <p:tags r:id="rId1"/>
    </p:custDataLst>
    <p:extLst>
      <p:ext uri="{BB962C8B-B14F-4D97-AF65-F5344CB8AC3E}">
        <p14:creationId xmlns:p14="http://schemas.microsoft.com/office/powerpoint/2010/main" val="2497411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4: Final Product</a:t>
            </a:r>
          </a:p>
        </p:txBody>
      </p:sp>
      <p:sp>
        <p:nvSpPr>
          <p:cNvPr id="37" name="TextBox 36"/>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grpSp>
        <p:nvGrpSpPr>
          <p:cNvPr id="9" name="Group 8">
            <a:extLst>
              <a:ext uri="{FF2B5EF4-FFF2-40B4-BE49-F238E27FC236}">
                <a16:creationId xmlns:a16="http://schemas.microsoft.com/office/drawing/2014/main" id="{D9E11673-8D9F-9B47-88BD-494E2E0EF29F}"/>
              </a:ext>
            </a:extLst>
          </p:cNvPr>
          <p:cNvGrpSpPr/>
          <p:nvPr/>
        </p:nvGrpSpPr>
        <p:grpSpPr>
          <a:xfrm>
            <a:off x="11082174" y="5586978"/>
            <a:ext cx="403626" cy="461287"/>
            <a:chOff x="11271015" y="5905029"/>
            <a:chExt cx="403626" cy="461287"/>
          </a:xfrm>
        </p:grpSpPr>
        <p:sp>
          <p:nvSpPr>
            <p:cNvPr id="10" name="Oval 9">
              <a:extLst>
                <a:ext uri="{FF2B5EF4-FFF2-40B4-BE49-F238E27FC236}">
                  <a16:creationId xmlns:a16="http://schemas.microsoft.com/office/drawing/2014/main" id="{0E918CB7-D956-2943-A45C-9F4D326F09D7}"/>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335D17E-7711-024B-A82F-CF0E4CF6C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4F77CFD1-F18B-5946-ADAA-BC29617C2C5D}"/>
              </a:ext>
            </a:extLst>
          </p:cNvPr>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45 minutes</a:t>
            </a:r>
          </a:p>
        </p:txBody>
      </p:sp>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948825"/>
            <a:ext cx="1"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95BB0FD-8CBC-CF4D-9696-AD2BC4CD2BB4}"/>
              </a:ext>
            </a:extLst>
          </p:cNvPr>
          <p:cNvPicPr>
            <a:picLocks noChangeAspect="1"/>
          </p:cNvPicPr>
          <p:nvPr/>
        </p:nvPicPr>
        <p:blipFill>
          <a:blip r:embed="rId5"/>
          <a:stretch>
            <a:fillRect/>
          </a:stretch>
        </p:blipFill>
        <p:spPr>
          <a:xfrm>
            <a:off x="1653191" y="1300037"/>
            <a:ext cx="8885619" cy="5092977"/>
          </a:xfrm>
          <a:prstGeom prst="rect">
            <a:avLst/>
          </a:prstGeom>
        </p:spPr>
      </p:pic>
    </p:spTree>
    <p:custDataLst>
      <p:tags r:id="rId1"/>
    </p:custDataLst>
    <p:extLst>
      <p:ext uri="{BB962C8B-B14F-4D97-AF65-F5344CB8AC3E}">
        <p14:creationId xmlns:p14="http://schemas.microsoft.com/office/powerpoint/2010/main" val="762128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Section 2.04 Review:                                                      </a:t>
            </a:r>
          </a:p>
        </p:txBody>
      </p:sp>
      <p:sp>
        <p:nvSpPr>
          <p:cNvPr id="62" name="Subtitle 10"/>
          <p:cNvSpPr txBox="1">
            <a:spLocks/>
          </p:cNvSpPr>
          <p:nvPr/>
        </p:nvSpPr>
        <p:spPr>
          <a:xfrm>
            <a:off x="238539" y="1229161"/>
            <a:ext cx="8157572" cy="2368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sz="2000" dirty="0"/>
              <a:t>Reviewed alternative AWS database offerings and their features</a:t>
            </a:r>
          </a:p>
          <a:p>
            <a:pPr marL="342900" indent="-342900">
              <a:lnSpc>
                <a:spcPct val="150000"/>
              </a:lnSpc>
              <a:buBlip>
                <a:blip r:embed="rId5"/>
              </a:buBlip>
            </a:pPr>
            <a:r>
              <a:rPr lang="en-US" sz="2000" dirty="0"/>
              <a:t>Looked at the differences between managed and unmanaged database solutions</a:t>
            </a:r>
          </a:p>
          <a:p>
            <a:pPr marL="342900" indent="-342900">
              <a:lnSpc>
                <a:spcPct val="150000"/>
              </a:lnSpc>
              <a:buBlip>
                <a:blip r:embed="rId5"/>
              </a:buBlip>
            </a:pPr>
            <a:r>
              <a:rPr lang="en-US" sz="2000" dirty="0"/>
              <a:t>Explored the differences between a SQL and a NoSQL database</a:t>
            </a:r>
          </a:p>
          <a:p>
            <a:pPr marL="342900" indent="-342900">
              <a:lnSpc>
                <a:spcPct val="150000"/>
              </a:lnSpc>
              <a:buBlip>
                <a:blip r:embed="rId5"/>
              </a:buBlip>
            </a:pPr>
            <a:r>
              <a:rPr lang="en-US" sz="2000" dirty="0"/>
              <a:t>Looked at the availability differences of the database services</a:t>
            </a:r>
          </a:p>
          <a:p>
            <a:pPr marL="0" indent="0">
              <a:lnSpc>
                <a:spcPct val="150000"/>
              </a:lnSpc>
              <a:buNone/>
            </a:pPr>
            <a:r>
              <a:rPr lang="en-US" sz="2400" b="1" dirty="0"/>
              <a:t>To finish this module:</a:t>
            </a:r>
          </a:p>
          <a:p>
            <a:pPr marL="342900" indent="-342900">
              <a:lnSpc>
                <a:spcPct val="150000"/>
              </a:lnSpc>
              <a:buBlip>
                <a:blip r:embed="rId5"/>
              </a:buBlip>
            </a:pPr>
            <a:r>
              <a:rPr lang="en-US" sz="2000" dirty="0"/>
              <a:t>Complete:</a:t>
            </a:r>
          </a:p>
        </p:txBody>
      </p:sp>
      <p:grpSp>
        <p:nvGrpSpPr>
          <p:cNvPr id="63" name="Group 62"/>
          <p:cNvGrpSpPr/>
          <p:nvPr/>
        </p:nvGrpSpPr>
        <p:grpSpPr>
          <a:xfrm>
            <a:off x="1924489" y="4731763"/>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454264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429000"/>
            <a:ext cx="11115261" cy="1130729"/>
          </a:xfrm>
        </p:spPr>
        <p:txBody>
          <a:bodyPr/>
          <a:lstStyle/>
          <a:p>
            <a:pPr>
              <a:lnSpc>
                <a:spcPct val="100000"/>
              </a:lnSpc>
              <a:spcBef>
                <a:spcPts val="1400"/>
              </a:spcBef>
            </a:pPr>
            <a:r>
              <a:rPr lang="en-US" sz="3400" b="1" dirty="0"/>
              <a:t>Up Next</a:t>
            </a:r>
            <a:r>
              <a:rPr lang="en-US" sz="3400" dirty="0"/>
              <a:t>: Unit 2.05 – AWS Core Services</a:t>
            </a:r>
            <a:br>
              <a:rPr lang="en-US" sz="3600" dirty="0"/>
            </a:br>
            <a:r>
              <a:rPr lang="en-US" sz="3600" dirty="0"/>
              <a:t>				</a:t>
            </a:r>
            <a:r>
              <a:rPr lang="en-US" sz="2400" dirty="0"/>
              <a:t>Balancing</a:t>
            </a:r>
            <a:br>
              <a:rPr lang="en-US" sz="2400" dirty="0"/>
            </a:br>
            <a:r>
              <a:rPr lang="en-US" sz="2400" dirty="0"/>
              <a:t>				Scaling</a:t>
            </a:r>
            <a:br>
              <a:rPr lang="en-US" sz="2400" dirty="0"/>
            </a:br>
            <a:r>
              <a:rPr lang="en-US" sz="2400" dirty="0"/>
              <a:t>				Monitoring</a:t>
            </a:r>
            <a:br>
              <a:rPr lang="en-US" sz="2400" dirty="0"/>
            </a:br>
            <a:endParaRPr lang="en-US" sz="3600" dirty="0"/>
          </a:p>
        </p:txBody>
      </p:sp>
    </p:spTree>
    <p:extLst>
      <p:ext uri="{BB962C8B-B14F-4D97-AF65-F5344CB8AC3E}">
        <p14:creationId xmlns:p14="http://schemas.microsoft.com/office/powerpoint/2010/main" val="7098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8270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Unmanaged vs. Managed Services</a:t>
            </a:r>
          </a:p>
        </p:txBody>
      </p:sp>
      <p:sp>
        <p:nvSpPr>
          <p:cNvPr id="3" name="Content Placeholder 2"/>
          <p:cNvSpPr>
            <a:spLocks noGrp="1"/>
          </p:cNvSpPr>
          <p:nvPr>
            <p:ph idx="1"/>
          </p:nvPr>
        </p:nvSpPr>
        <p:spPr>
          <a:xfrm>
            <a:off x="1839625" y="1533615"/>
            <a:ext cx="2439347" cy="612430"/>
          </a:xfrm>
        </p:spPr>
        <p:txBody>
          <a:bodyPr/>
          <a:lstStyle/>
          <a:p>
            <a:pPr marL="0" indent="0" algn="ctr">
              <a:buNone/>
            </a:pPr>
            <a:r>
              <a:rPr lang="en-US" b="1" dirty="0">
                <a:solidFill>
                  <a:srgbClr val="0070C0"/>
                </a:solidFill>
              </a:rPr>
              <a:t>Unmanaged:</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2307" y="3899529"/>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800" y="152959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5"/>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5"/>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5"/>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5"/>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a:solidFill>
                  <a:srgbClr val="0070C0"/>
                </a:solidFill>
              </a:rPr>
              <a:t>Managed:</a:t>
            </a:r>
          </a:p>
        </p:txBody>
      </p:sp>
      <p:pic>
        <p:nvPicPr>
          <p:cNvPr id="1028" name="Picture 4" descr="http://res.freestockphotos.biz/pictures/15/15157-illustration-of-a-key-pv.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89429" y="4236128"/>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572228" y="2146045"/>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7"/>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dirty="0"/>
              <a:t>Scaling, fault tolerance, and availability are typically built in to the service.</a:t>
            </a:r>
          </a:p>
        </p:txBody>
      </p:sp>
      <p:sp>
        <p:nvSpPr>
          <p:cNvPr id="9" name="Content Placeholder 2"/>
          <p:cNvSpPr txBox="1">
            <a:spLocks/>
          </p:cNvSpPr>
          <p:nvPr/>
        </p:nvSpPr>
        <p:spPr>
          <a:xfrm>
            <a:off x="785234" y="214604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7"/>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dirty="0">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spTree>
    <p:custDataLst>
      <p:tags r:id="rId1"/>
    </p:custDataLst>
    <p:extLst>
      <p:ext uri="{BB962C8B-B14F-4D97-AF65-F5344CB8AC3E}">
        <p14:creationId xmlns:p14="http://schemas.microsoft.com/office/powerpoint/2010/main" val="350118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Relational Databases</a:t>
            </a:r>
          </a:p>
        </p:txBody>
      </p:sp>
      <p:sp>
        <p:nvSpPr>
          <p:cNvPr id="5" name="Content Placeholder 2"/>
          <p:cNvSpPr>
            <a:spLocks noGrp="1"/>
          </p:cNvSpPr>
          <p:nvPr>
            <p:ph idx="1"/>
          </p:nvPr>
        </p:nvSpPr>
        <p:spPr>
          <a:xfrm>
            <a:off x="238538" y="1440305"/>
            <a:ext cx="11350487" cy="4913308"/>
          </a:xfrm>
        </p:spPr>
        <p:txBody>
          <a:bodyPr>
            <a:normAutofit/>
          </a:bodyPr>
          <a:lstStyle/>
          <a:p>
            <a:pPr marL="457200" indent="-457200" algn="just">
              <a:spcAft>
                <a:spcPts val="800"/>
              </a:spcAft>
            </a:pPr>
            <a:r>
              <a:rPr lang="en-US" dirty="0"/>
              <a:t>Server maintenance and energy footprint</a:t>
            </a:r>
          </a:p>
          <a:p>
            <a:pPr marL="457200" indent="-457200" algn="just">
              <a:spcAft>
                <a:spcPts val="800"/>
              </a:spcAft>
            </a:pPr>
            <a:r>
              <a:rPr lang="en-US" dirty="0"/>
              <a:t>Software installation and patches</a:t>
            </a:r>
          </a:p>
          <a:p>
            <a:pPr marL="457200" indent="-457200" algn="just">
              <a:spcAft>
                <a:spcPts val="800"/>
              </a:spcAft>
            </a:pPr>
            <a:r>
              <a:rPr lang="en-US" dirty="0"/>
              <a:t>Database backups and high availability</a:t>
            </a:r>
          </a:p>
          <a:p>
            <a:pPr marL="457200" indent="-457200" algn="just">
              <a:spcAft>
                <a:spcPts val="800"/>
              </a:spcAft>
            </a:pPr>
            <a:r>
              <a:rPr lang="en-US" dirty="0"/>
              <a:t>Limits on scalability</a:t>
            </a:r>
          </a:p>
          <a:p>
            <a:pPr marL="457200" indent="-457200" algn="just">
              <a:spcAft>
                <a:spcPts val="800"/>
              </a:spcAft>
            </a:pPr>
            <a:r>
              <a:rPr lang="en-US" dirty="0"/>
              <a:t>Data security</a:t>
            </a:r>
          </a:p>
          <a:p>
            <a:pPr marL="457200" indent="-457200" algn="just">
              <a:spcAft>
                <a:spcPts val="800"/>
              </a:spcAft>
            </a:pPr>
            <a:r>
              <a:rPr lang="en-US" dirty="0"/>
              <a:t>Operating System (OS) installation and patches</a:t>
            </a:r>
          </a:p>
        </p:txBody>
      </p:sp>
      <p:pic>
        <p:nvPicPr>
          <p:cNvPr id="8" name="Picture 7">
            <a:extLst>
              <a:ext uri="{FF2B5EF4-FFF2-40B4-BE49-F238E27FC236}">
                <a16:creationId xmlns:a16="http://schemas.microsoft.com/office/drawing/2014/main" id="{2391BA97-49E9-5744-B6E0-7B6AB372CA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53800" y="5987103"/>
            <a:ext cx="923649" cy="923649"/>
          </a:xfrm>
          <a:prstGeom prst="rect">
            <a:avLst/>
          </a:prstGeom>
        </p:spPr>
      </p:pic>
      <p:pic>
        <p:nvPicPr>
          <p:cNvPr id="4" name="Picture 3">
            <a:extLst>
              <a:ext uri="{FF2B5EF4-FFF2-40B4-BE49-F238E27FC236}">
                <a16:creationId xmlns:a16="http://schemas.microsoft.com/office/drawing/2014/main" id="{6576A894-084C-EA4D-A699-473C9F15D4BA}"/>
              </a:ext>
            </a:extLst>
          </p:cNvPr>
          <p:cNvPicPr>
            <a:picLocks noChangeAspect="1"/>
          </p:cNvPicPr>
          <p:nvPr/>
        </p:nvPicPr>
        <p:blipFill>
          <a:blip r:embed="rId5"/>
          <a:stretch>
            <a:fillRect/>
          </a:stretch>
        </p:blipFill>
        <p:spPr>
          <a:xfrm>
            <a:off x="8539024" y="1440305"/>
            <a:ext cx="3276600" cy="1778000"/>
          </a:xfrm>
          <a:prstGeom prst="rect">
            <a:avLst/>
          </a:prstGeom>
        </p:spPr>
      </p:pic>
    </p:spTree>
    <p:custDataLst>
      <p:tags r:id="rId1"/>
    </p:custDataLst>
    <p:extLst>
      <p:ext uri="{BB962C8B-B14F-4D97-AF65-F5344CB8AC3E}">
        <p14:creationId xmlns:p14="http://schemas.microsoft.com/office/powerpoint/2010/main" val="22775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239" y="2474450"/>
            <a:ext cx="9135405" cy="3551982"/>
          </a:xfrm>
          <a:prstGeom prst="rect">
            <a:avLst/>
          </a:prstGeom>
        </p:spPr>
      </p:pic>
      <p:sp>
        <p:nvSpPr>
          <p:cNvPr id="5" name="TextBox 4">
            <a:extLst>
              <a:ext uri="{FF2B5EF4-FFF2-40B4-BE49-F238E27FC236}">
                <a16:creationId xmlns:a16="http://schemas.microsoft.com/office/drawing/2014/main" id="{E250ADD3-3AB9-6E4C-ABB7-F8302941F0E3}"/>
              </a:ext>
            </a:extLst>
          </p:cNvPr>
          <p:cNvSpPr txBox="1"/>
          <p:nvPr/>
        </p:nvSpPr>
        <p:spPr>
          <a:xfrm>
            <a:off x="663263" y="1599324"/>
            <a:ext cx="11297089"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Managed service that sets up and operates a relational database in the cloud.</a:t>
            </a:r>
          </a:p>
        </p:txBody>
      </p:sp>
    </p:spTree>
    <p:extLst>
      <p:ext uri="{BB962C8B-B14F-4D97-AF65-F5344CB8AC3E}">
        <p14:creationId xmlns:p14="http://schemas.microsoft.com/office/powerpoint/2010/main" val="36032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C5A113-7F15-644C-AEF8-FBD3565EF2E3}"/>
              </a:ext>
            </a:extLst>
          </p:cNvPr>
          <p:cNvPicPr>
            <a:picLocks noChangeAspect="1"/>
          </p:cNvPicPr>
          <p:nvPr/>
        </p:nvPicPr>
        <p:blipFill>
          <a:blip r:embed="rId4"/>
          <a:stretch>
            <a:fillRect/>
          </a:stretch>
        </p:blipFill>
        <p:spPr>
          <a:xfrm>
            <a:off x="1036321" y="1752552"/>
            <a:ext cx="10332006" cy="4712697"/>
          </a:xfrm>
          <a:prstGeom prst="rect">
            <a:avLst/>
          </a:prstGeom>
        </p:spPr>
      </p:pic>
      <p:pic>
        <p:nvPicPr>
          <p:cNvPr id="6" name="Picture 5">
            <a:extLst>
              <a:ext uri="{FF2B5EF4-FFF2-40B4-BE49-F238E27FC236}">
                <a16:creationId xmlns:a16="http://schemas.microsoft.com/office/drawing/2014/main" id="{807B9C8A-A274-5A49-BE7D-4DDF09609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8327" y="5969697"/>
            <a:ext cx="711750" cy="822960"/>
          </a:xfrm>
          <a:prstGeom prst="rect">
            <a:avLst/>
          </a:prstGeom>
        </p:spPr>
      </p:pic>
      <p:sp>
        <p:nvSpPr>
          <p:cNvPr id="2" name="Title 1"/>
          <p:cNvSpPr>
            <a:spLocks noGrp="1"/>
          </p:cNvSpPr>
          <p:nvPr>
            <p:ph type="title"/>
          </p:nvPr>
        </p:nvSpPr>
        <p:spPr/>
        <p:txBody>
          <a:bodyPr/>
          <a:lstStyle/>
          <a:p>
            <a:r>
              <a:rPr lang="en-US" dirty="0"/>
              <a:t>From On-Premises to Amazon RDS</a:t>
            </a:r>
          </a:p>
        </p:txBody>
      </p:sp>
      <p:sp>
        <p:nvSpPr>
          <p:cNvPr id="3" name="TextBox 2">
            <a:extLst>
              <a:ext uri="{FF2B5EF4-FFF2-40B4-BE49-F238E27FC236}">
                <a16:creationId xmlns:a16="http://schemas.microsoft.com/office/drawing/2014/main" id="{B6036A0F-C2FD-5C4F-A938-8AFCB5C1F050}"/>
              </a:ext>
            </a:extLst>
          </p:cNvPr>
          <p:cNvSpPr txBox="1"/>
          <p:nvPr/>
        </p:nvSpPr>
        <p:spPr>
          <a:xfrm>
            <a:off x="1036320" y="1290887"/>
            <a:ext cx="11155680" cy="646331"/>
          </a:xfrm>
          <a:prstGeom prst="rect">
            <a:avLst/>
          </a:prstGeom>
          <a:noFill/>
        </p:spPr>
        <p:txBody>
          <a:bodyPr wrap="square" rtlCol="0">
            <a:spAutoFit/>
          </a:bodyPr>
          <a:lstStyle/>
          <a:p>
            <a:r>
              <a:rPr lang="en-US" dirty="0"/>
              <a:t>Database On-premises                     Database in Amazon EC2                    Database in Amazon RDS</a:t>
            </a:r>
          </a:p>
          <a:p>
            <a:r>
              <a:rPr lang="en-US" dirty="0"/>
              <a:t>                                                                                                                             or Amazon Aurora </a:t>
            </a:r>
          </a:p>
        </p:txBody>
      </p:sp>
      <p:pic>
        <p:nvPicPr>
          <p:cNvPr id="13" name="Picture 12">
            <a:extLst>
              <a:ext uri="{FF2B5EF4-FFF2-40B4-BE49-F238E27FC236}">
                <a16:creationId xmlns:a16="http://schemas.microsoft.com/office/drawing/2014/main" id="{FBE9623D-EF37-BB4D-9AB7-3B9276103446}"/>
              </a:ext>
            </a:extLst>
          </p:cNvPr>
          <p:cNvPicPr>
            <a:picLocks noChangeAspect="1"/>
          </p:cNvPicPr>
          <p:nvPr/>
        </p:nvPicPr>
        <p:blipFill>
          <a:blip r:embed="rId6"/>
          <a:stretch>
            <a:fillRect/>
          </a:stretch>
        </p:blipFill>
        <p:spPr>
          <a:xfrm>
            <a:off x="7470955" y="1354205"/>
            <a:ext cx="917850" cy="325072"/>
          </a:xfrm>
          <a:prstGeom prst="rect">
            <a:avLst/>
          </a:prstGeom>
        </p:spPr>
      </p:pic>
      <p:pic>
        <p:nvPicPr>
          <p:cNvPr id="14" name="Picture 13">
            <a:extLst>
              <a:ext uri="{FF2B5EF4-FFF2-40B4-BE49-F238E27FC236}">
                <a16:creationId xmlns:a16="http://schemas.microsoft.com/office/drawing/2014/main" id="{CDCD166F-1AE8-A546-8BE5-CF5BEA06E94F}"/>
              </a:ext>
            </a:extLst>
          </p:cNvPr>
          <p:cNvPicPr>
            <a:picLocks noChangeAspect="1"/>
          </p:cNvPicPr>
          <p:nvPr/>
        </p:nvPicPr>
        <p:blipFill>
          <a:blip r:embed="rId6"/>
          <a:stretch>
            <a:fillRect/>
          </a:stretch>
        </p:blipFill>
        <p:spPr>
          <a:xfrm>
            <a:off x="3667760" y="1354205"/>
            <a:ext cx="917850" cy="325072"/>
          </a:xfrm>
          <a:prstGeom prst="rect">
            <a:avLst/>
          </a:prstGeom>
        </p:spPr>
      </p:pic>
    </p:spTree>
    <p:custDataLst>
      <p:tags r:id="rId1"/>
    </p:custDataLst>
    <p:extLst>
      <p:ext uri="{BB962C8B-B14F-4D97-AF65-F5344CB8AC3E}">
        <p14:creationId xmlns:p14="http://schemas.microsoft.com/office/powerpoint/2010/main" val="22362453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20309</TotalTime>
  <Words>5402</Words>
  <Application>Microsoft Office PowerPoint</Application>
  <PresentationFormat>Widescreen</PresentationFormat>
  <Paragraphs>555</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Amazon Ember</vt:lpstr>
      <vt:lpstr>Amazon Ember Light</vt:lpstr>
      <vt:lpstr>Arial</vt:lpstr>
      <vt:lpstr>Calibri</vt:lpstr>
      <vt:lpstr>Helvetica Neue</vt:lpstr>
      <vt:lpstr>Helvetica Neue LT Std 65 Medium</vt:lpstr>
      <vt:lpstr>Wingdings</vt:lpstr>
      <vt:lpstr>Office Theme</vt:lpstr>
      <vt:lpstr>Module 2, Section 4:                        AWS Core Services - Databases</vt:lpstr>
      <vt:lpstr>What’s In This Module</vt:lpstr>
      <vt:lpstr>Module Objectives</vt:lpstr>
      <vt:lpstr>Part 1: Database Services:  Amazon Relational Database Service (RDS)</vt:lpstr>
      <vt:lpstr>Amazon Database</vt:lpstr>
      <vt:lpstr>Unmanaged vs. Managed Services</vt:lpstr>
      <vt:lpstr>Challenges of Relational Databases</vt:lpstr>
      <vt:lpstr>Amazon RDS</vt:lpstr>
      <vt:lpstr>From On-Premises to Amazon RDS</vt:lpstr>
      <vt:lpstr>Managed Services Responsibilities</vt:lpstr>
      <vt:lpstr>Amazon RDS DB Instances</vt:lpstr>
      <vt:lpstr>Amazon RDS In a Virtual Private Cloud</vt:lpstr>
      <vt:lpstr>High Availability</vt:lpstr>
      <vt:lpstr>High Availability with Multiple Availability Zones</vt:lpstr>
      <vt:lpstr>High Availability with Multiple Availability Zones</vt:lpstr>
      <vt:lpstr>Amazon RDS Read Replicas</vt:lpstr>
      <vt:lpstr>Use Cases</vt:lpstr>
      <vt:lpstr>Relational Database Sharding  https://www.digitalocean.com/community/tutorials/understanding-database-sharding</vt:lpstr>
      <vt:lpstr>When to Use Amazon RDS</vt:lpstr>
      <vt:lpstr>Amazon RDS: Clock-Hour Billing and Database Characteristics </vt:lpstr>
      <vt:lpstr>Amazon RDS: DB Purchase Type and Multiple  DB Instances</vt:lpstr>
      <vt:lpstr>Amazon RDS: Storage</vt:lpstr>
      <vt:lpstr>Amazon RDS: Deployment Type and Data Transfer</vt:lpstr>
      <vt:lpstr>In Review</vt:lpstr>
      <vt:lpstr>Amazon RDS Demo</vt:lpstr>
      <vt:lpstr>Part 2: Database Services:  Amazon DynamoDB</vt:lpstr>
      <vt:lpstr>Amazon Database</vt:lpstr>
      <vt:lpstr>What is Amazon DynamoDB?</vt:lpstr>
      <vt:lpstr>Amazon DynamoDB Core Components</vt:lpstr>
      <vt:lpstr>Partitioning</vt:lpstr>
      <vt:lpstr>Items in a Table Must Have a Key</vt:lpstr>
      <vt:lpstr>DynamoDB Overview</vt:lpstr>
      <vt:lpstr>In Review</vt:lpstr>
      <vt:lpstr>Amazon DynamoDB Demo</vt:lpstr>
      <vt:lpstr>Part 3: Database Services:  Amazon Redshift</vt:lpstr>
      <vt:lpstr>Amazon Redshift</vt:lpstr>
      <vt:lpstr>Introduction to Amazon Redshift</vt:lpstr>
      <vt:lpstr>Parallel Processing Architecture</vt:lpstr>
      <vt:lpstr>Automation and Scaling</vt:lpstr>
      <vt:lpstr>Compatibility</vt:lpstr>
      <vt:lpstr>Amazon Redshift Use Cases</vt:lpstr>
      <vt:lpstr>Amazon Redshift Use Cases</vt:lpstr>
      <vt:lpstr>In Review</vt:lpstr>
      <vt:lpstr>Part 4: Database Services:  Amazon Aurora</vt:lpstr>
      <vt:lpstr>Amazon Aurora</vt:lpstr>
      <vt:lpstr>Amazon Aurora Service Benefits</vt:lpstr>
      <vt:lpstr>High Availability</vt:lpstr>
      <vt:lpstr>Resilient Design</vt:lpstr>
      <vt:lpstr>In Review</vt:lpstr>
      <vt:lpstr>Module 2, Section 4, Lab 4:  Build your DB Server and Interact with your DB Using an App</vt:lpstr>
      <vt:lpstr>Lab 4 Scenario</vt:lpstr>
      <vt:lpstr>Lab 4: Tasks</vt:lpstr>
      <vt:lpstr>Lab 4: Final Product</vt:lpstr>
      <vt:lpstr>Section 2.04 Review:                                                      </vt:lpstr>
      <vt:lpstr>Up Next: Unit 2.05 – AWS Core Services     Balancing     Scaling     Monitoring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Amy Apon</cp:lastModifiedBy>
  <cp:revision>333</cp:revision>
  <cp:lastPrinted>2017-08-03T20:30:13Z</cp:lastPrinted>
  <dcterms:created xsi:type="dcterms:W3CDTF">2017-05-11T23:06:57Z</dcterms:created>
  <dcterms:modified xsi:type="dcterms:W3CDTF">2020-01-29T15:12:01Z</dcterms:modified>
  <cp:category/>
</cp:coreProperties>
</file>